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Thin"/>
      <p:regular r:id="rId29"/>
      <p:bold r:id="rId30"/>
      <p:italic r:id="rId31"/>
      <p:boldItalic r:id="rId32"/>
    </p:embeddedFont>
    <p:embeddedFont>
      <p:font typeface="Roboto Medium"/>
      <p:regular r:id="rId33"/>
      <p:bold r:id="rId34"/>
      <p:italic r:id="rId35"/>
      <p:boldItalic r:id="rId36"/>
    </p:embeddedFont>
    <p:embeddedFont>
      <p:font typeface="Roboto"/>
      <p:regular r:id="rId37"/>
      <p:bold r:id="rId38"/>
      <p:italic r:id="rId39"/>
      <p:boldItalic r:id="rId40"/>
    </p:embeddedFont>
    <p:embeddedFont>
      <p:font typeface="Helvetica Neue"/>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5" roundtripDataSignature="AMtx7mg9OVwBi1LT4D/xasg6IxfUJVLU8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4801F1-8390-402A-8C8E-F22EC5828101}">
  <a:tblStyle styleId="{864801F1-8390-402A-8C8E-F22EC582810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4.xml"/><Relationship Id="rId42" Type="http://schemas.openxmlformats.org/officeDocument/2006/relationships/font" Target="fonts/HelveticaNeue-bold.fntdata"/><Relationship Id="rId41" Type="http://schemas.openxmlformats.org/officeDocument/2006/relationships/font" Target="fonts/HelveticaNeue-regular.fntdata"/><Relationship Id="rId22" Type="http://schemas.openxmlformats.org/officeDocument/2006/relationships/slide" Target="slides/slide16.xml"/><Relationship Id="rId44" Type="http://schemas.openxmlformats.org/officeDocument/2006/relationships/font" Target="fonts/HelveticaNeue-boldItalic.fntdata"/><Relationship Id="rId21" Type="http://schemas.openxmlformats.org/officeDocument/2006/relationships/slide" Target="slides/slide15.xml"/><Relationship Id="rId43" Type="http://schemas.openxmlformats.org/officeDocument/2006/relationships/font" Target="fonts/HelveticaNeue-italic.fntdata"/><Relationship Id="rId24" Type="http://schemas.openxmlformats.org/officeDocument/2006/relationships/slide" Target="slides/slide18.xml"/><Relationship Id="rId23" Type="http://schemas.openxmlformats.org/officeDocument/2006/relationships/slide" Target="slides/slide17.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Thin-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italic.fntdata"/><Relationship Id="rId30" Type="http://schemas.openxmlformats.org/officeDocument/2006/relationships/font" Target="fonts/RobotoThin-bold.fntdata"/><Relationship Id="rId11" Type="http://schemas.openxmlformats.org/officeDocument/2006/relationships/slide" Target="slides/slide5.xml"/><Relationship Id="rId33" Type="http://schemas.openxmlformats.org/officeDocument/2006/relationships/font" Target="fonts/RobotoMedium-regular.fntdata"/><Relationship Id="rId10" Type="http://schemas.openxmlformats.org/officeDocument/2006/relationships/slide" Target="slides/slide4.xml"/><Relationship Id="rId32" Type="http://schemas.openxmlformats.org/officeDocument/2006/relationships/font" Target="fonts/RobotoThin-boldItalic.fntdata"/><Relationship Id="rId13" Type="http://schemas.openxmlformats.org/officeDocument/2006/relationships/slide" Target="slides/slide7.xml"/><Relationship Id="rId35" Type="http://schemas.openxmlformats.org/officeDocument/2006/relationships/font" Target="fonts/RobotoMedium-italic.fntdata"/><Relationship Id="rId12" Type="http://schemas.openxmlformats.org/officeDocument/2006/relationships/slide" Target="slides/slide6.xml"/><Relationship Id="rId34" Type="http://schemas.openxmlformats.org/officeDocument/2006/relationships/font" Target="fonts/RobotoMedium-bold.fntdata"/><Relationship Id="rId15" Type="http://schemas.openxmlformats.org/officeDocument/2006/relationships/slide" Target="slides/slide9.xml"/><Relationship Id="rId37" Type="http://schemas.openxmlformats.org/officeDocument/2006/relationships/font" Target="fonts/Roboto-regular.fntdata"/><Relationship Id="rId14" Type="http://schemas.openxmlformats.org/officeDocument/2006/relationships/slide" Target="slides/slide8.xml"/><Relationship Id="rId36" Type="http://schemas.openxmlformats.org/officeDocument/2006/relationships/font" Target="fonts/RobotoMedium-boldItalic.fntdata"/><Relationship Id="rId17" Type="http://schemas.openxmlformats.org/officeDocument/2006/relationships/slide" Target="slides/slide11.xml"/><Relationship Id="rId39" Type="http://schemas.openxmlformats.org/officeDocument/2006/relationships/font" Target="fonts/Roboto-italic.fntdata"/><Relationship Id="rId16" Type="http://schemas.openxmlformats.org/officeDocument/2006/relationships/slide" Target="slides/slide10.xml"/><Relationship Id="rId38" Type="http://schemas.openxmlformats.org/officeDocument/2006/relationships/font" Target="fonts/Robo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a2e32049d3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52" name="Google Shape;52;g3a2e32049d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90e4e5616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390e4e5616c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a562dd1b1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58140" lvl="0" marL="342900" rtl="0" algn="l">
              <a:spcBef>
                <a:spcPts val="0"/>
              </a:spcBef>
              <a:spcAft>
                <a:spcPts val="0"/>
              </a:spcAft>
              <a:buClr>
                <a:schemeClr val="dk1"/>
              </a:buClr>
              <a:buSzPts val="3200"/>
              <a:buChar char="•"/>
            </a:pPr>
            <a:r>
              <a:rPr lang="en-US" sz="3200">
                <a:solidFill>
                  <a:schemeClr val="dk1"/>
                </a:solidFill>
              </a:rPr>
              <a:t>Overview of what has been designed, tested, and validated for each subsystem for the project. (this is </a:t>
            </a:r>
            <a:r>
              <a:rPr b="1" lang="en-US" sz="3200" u="sng">
                <a:solidFill>
                  <a:schemeClr val="dk1"/>
                </a:solidFill>
              </a:rPr>
              <a:t>NOT</a:t>
            </a:r>
            <a:r>
              <a:rPr lang="en-US" sz="3200">
                <a:solidFill>
                  <a:schemeClr val="dk1"/>
                </a:solidFill>
              </a:rPr>
              <a:t> a progress update, but rather a summary of what you have accomplished in 403).</a:t>
            </a:r>
            <a:endParaRPr sz="3200">
              <a:solidFill>
                <a:schemeClr val="dk1"/>
              </a:solidFill>
            </a:endParaRPr>
          </a:p>
          <a:p>
            <a:pPr indent="0" lvl="0" marL="0" rtl="0" algn="l">
              <a:spcBef>
                <a:spcPts val="0"/>
              </a:spcBef>
              <a:spcAft>
                <a:spcPts val="0"/>
              </a:spcAft>
              <a:buNone/>
            </a:pPr>
            <a:r>
              <a:t/>
            </a:r>
            <a:endParaRPr/>
          </a:p>
        </p:txBody>
      </p:sp>
      <p:sp>
        <p:nvSpPr>
          <p:cNvPr id="171" name="Google Shape;171;g3a562dd1b16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a4a03669a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a4a03669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a58f18e6b5_0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a58f18e6b5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a44b2b59a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“For the power system, I designed all the rails from the main +12V input, including ±10V, +5V, +3.3V, and a low-noise 3.3V rail. I added input protection, filters such as the pi filter, and selected the appropriate DC/DC converters for the different subsystems and a precision VREF IC for a clean DAC reference. I simulated transient and steady-state behavior in LTspice, then measured startup, and overall validated their performance across the full +-10% input voltage range and varying the load . All rails held accurate voltage within +-2% tolerance and stayed stable for over 15 minutes”</a:t>
            </a:r>
            <a:endParaRPr/>
          </a:p>
        </p:txBody>
      </p:sp>
      <p:sp>
        <p:nvSpPr>
          <p:cNvPr id="217" name="Google Shape;217;g3a44b2b59aa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a44b2b59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42900" rtl="0" algn="l">
              <a:spcBef>
                <a:spcPts val="592"/>
              </a:spcBef>
              <a:spcAft>
                <a:spcPts val="0"/>
              </a:spcAft>
              <a:buNone/>
            </a:pPr>
            <a:r>
              <a:rPr lang="en-US">
                <a:solidFill>
                  <a:schemeClr val="dk1"/>
                </a:solidFill>
              </a:rPr>
              <a:t>These plots are collected from the voltage rail testings. The top two plots displays the voltage readings for the +3.3V and filtered +3.3V over a period of time, and it can be seen that the rail remains stable around the +3.15V to +3.20V range.Similarly, the +10V rail is stable and lies around the +9.9V, the +5V is stable within the +4.9V range, and the -10V is also stable within the -10.4V range. </a:t>
            </a:r>
            <a:endParaRPr>
              <a:solidFill>
                <a:schemeClr val="dk1"/>
              </a:solidFill>
            </a:endParaRPr>
          </a:p>
          <a:p>
            <a:pPr indent="0" lvl="0" marL="342900" rtl="0" algn="l">
              <a:spcBef>
                <a:spcPts val="592"/>
              </a:spcBef>
              <a:spcAft>
                <a:spcPts val="0"/>
              </a:spcAft>
              <a:buNone/>
            </a:pPr>
            <a:r>
              <a:rPr lang="en-US">
                <a:solidFill>
                  <a:schemeClr val="dk1"/>
                </a:solidFill>
              </a:rPr>
              <a:t>It should be noted that these data were collected using the oscilloscope, causing the DC voltage accuracy to be slightly lowered due to the </a:t>
            </a:r>
            <a:r>
              <a:rPr lang="en-US">
                <a:solidFill>
                  <a:schemeClr val="dk1"/>
                </a:solidFill>
              </a:rPr>
              <a:t>oscilloscope’s</a:t>
            </a:r>
            <a:r>
              <a:rPr lang="en-US">
                <a:solidFill>
                  <a:schemeClr val="dk1"/>
                </a:solidFill>
              </a:rPr>
              <a:t> input impedance. When I measured the rails with a digital multimeter, the rails measures within the </a:t>
            </a:r>
            <a:r>
              <a:rPr lang="en-US">
                <a:solidFill>
                  <a:schemeClr val="dk1"/>
                </a:solidFill>
              </a:rPr>
              <a:t>+-2% tolerance. For instance, the +3.3V rail actually reads +3.26V using the multimeter, and the +10V actually reads +10.01V.	</a:t>
            </a:r>
            <a:endParaRPr>
              <a:solidFill>
                <a:schemeClr val="dk1"/>
              </a:solidFill>
            </a:endParaRPr>
          </a:p>
          <a:p>
            <a:pPr indent="0" lvl="0" marL="342900" rtl="0" algn="l">
              <a:spcBef>
                <a:spcPts val="592"/>
              </a:spcBef>
              <a:spcAft>
                <a:spcPts val="0"/>
              </a:spcAft>
              <a:buNone/>
            </a:pPr>
            <a:r>
              <a:rPr lang="en-US">
                <a:solidFill>
                  <a:schemeClr val="dk1"/>
                </a:solidFill>
              </a:rPr>
              <a:t>On the upper right is my power PCB. The upper left terminal is my +5V output, moving counter clockwise, next is the filtered +3.3V, then the regular +3.3V, then the -10V, and lastly the +10V.</a:t>
            </a:r>
            <a:endParaRPr>
              <a:solidFill>
                <a:schemeClr val="dk1"/>
              </a:solidFill>
            </a:endParaRPr>
          </a:p>
        </p:txBody>
      </p:sp>
      <p:sp>
        <p:nvSpPr>
          <p:cNvPr id="243" name="Google Shape;243;g3a44b2b59aa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a54788cbb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remaining task for 403 involves further testing the power board, which involves testing the board can remain stable for over 30 minutes under full load based on each subsystem’s max current draw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404, I aim to confirm that all rails can deliver their maximum expected current and reliably power every subsystem without voltage drop or instability.</a:t>
            </a:r>
            <a:endParaRPr/>
          </a:p>
        </p:txBody>
      </p:sp>
      <p:sp>
        <p:nvSpPr>
          <p:cNvPr id="254" name="Google Shape;254;g3a54788cbb8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a44b2b59a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the analog output stage, I implemented a I/V converter → low-pass filter → unity-gain buffer chain coming from the DAC. I designed the stage to drive ±5V into </a:t>
            </a:r>
            <a:r>
              <a:rPr lang="en-US"/>
              <a:t>50 Ω</a:t>
            </a:r>
            <a:r>
              <a:rPr lang="en-US"/>
              <a:t> at 100 kHz using ±10V rails and selected op-amps and passives to hit the 150 kHz cutoff for the low pass filter, along with other design requirements. I tested the I/V accuracy, filter response, and output swing under the 50 Ω load. The full chain produced clean ±5V sine, sinc, and square waves with stable operation and minimal distortion, and this also confirmed that the DAC is working properly by </a:t>
            </a:r>
            <a:r>
              <a:rPr lang="en-US"/>
              <a:t>producing</a:t>
            </a:r>
            <a:r>
              <a:rPr lang="en-US"/>
              <a:t> the correct current based on the inputted 16-bit digital code.”</a:t>
            </a:r>
            <a:endParaRPr/>
          </a:p>
        </p:txBody>
      </p:sp>
      <p:sp>
        <p:nvSpPr>
          <p:cNvPr id="260" name="Google Shape;260;g3a44b2b59aa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a44b2b59a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592"/>
              </a:spcBef>
              <a:spcAft>
                <a:spcPts val="0"/>
              </a:spcAft>
              <a:buNone/>
            </a:pPr>
            <a:r>
              <a:rPr lang="en-US"/>
              <a:t>On the upper right is my Analog output filter PCB, which also houses the DACs. Going from the top of the board, we will take in the 16-bit digital code supplied by the FPGA, which will then get passed into the DAC and outputted as current values, which will then pass through the I/V converter, then the 150 kHz low-pass, and </a:t>
            </a:r>
            <a:r>
              <a:rPr lang="en-US"/>
              <a:t>lastly</a:t>
            </a:r>
            <a:r>
              <a:rPr lang="en-US"/>
              <a:t> the output buffer. The final waveform is outputted through the BNC jack.</a:t>
            </a:r>
            <a:endParaRPr/>
          </a:p>
          <a:p>
            <a:pPr indent="0" lvl="0" marL="0" rtl="0" algn="l">
              <a:spcBef>
                <a:spcPts val="592"/>
              </a:spcBef>
              <a:spcAft>
                <a:spcPts val="0"/>
              </a:spcAft>
              <a:buNone/>
            </a:pPr>
            <a:r>
              <a:rPr lang="en-US"/>
              <a:t>As advised by our sponsor Dr. Lusher, we used an Arduino to supply the 16-bit digital code for testing. The testing data can be viewed through these plots, which </a:t>
            </a:r>
            <a:r>
              <a:rPr lang="en-US"/>
              <a:t>displays</a:t>
            </a:r>
            <a:r>
              <a:rPr lang="en-US"/>
              <a:t> a +-5V DC pulsing wave, a +-5V sinc wave, and a +-5V sine wave. All of these waveforms meet the stated amplitude requirements. Because the arduino has low sampling rate, the waveforms can be slightly stepped at high frequencies and amplitudes. I have confirmed with Dr. Lusher that this is simply an arduino issue, and we will not be getting this issue in 404 when we use the FPGA instead of the arduino to supply the digital codes.</a:t>
            </a:r>
            <a:endParaRPr/>
          </a:p>
        </p:txBody>
      </p:sp>
      <p:sp>
        <p:nvSpPr>
          <p:cNvPr id="286" name="Google Shape;286;g3a44b2b59aa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a2e32049d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t/>
            </a:r>
            <a:endParaRPr sz="1400"/>
          </a:p>
          <a:p>
            <a:pPr indent="0" lvl="0" marL="0" rtl="0" algn="ctr">
              <a:spcBef>
                <a:spcPts val="0"/>
              </a:spcBef>
              <a:spcAft>
                <a:spcPts val="0"/>
              </a:spcAft>
              <a:buClr>
                <a:schemeClr val="dk1"/>
              </a:buClr>
              <a:buSzPts val="1400"/>
              <a:buFont typeface="Arial"/>
              <a:buNone/>
            </a:pPr>
            <a:r>
              <a:t/>
            </a:r>
            <a:endParaRPr sz="1400"/>
          </a:p>
          <a:p>
            <a:pPr indent="0" lvl="0" marL="0" rtl="0" algn="ctr">
              <a:spcBef>
                <a:spcPts val="0"/>
              </a:spcBef>
              <a:spcAft>
                <a:spcPts val="0"/>
              </a:spcAft>
              <a:buClr>
                <a:schemeClr val="dk1"/>
              </a:buClr>
              <a:buSzPts val="1400"/>
              <a:buFont typeface="Arial"/>
              <a:buNone/>
            </a:pPr>
            <a:r>
              <a:t/>
            </a:r>
            <a:endParaRPr sz="1400"/>
          </a:p>
          <a:p>
            <a:pPr indent="0" lvl="0" marL="0" rtl="0" algn="ctr">
              <a:spcBef>
                <a:spcPts val="0"/>
              </a:spcBef>
              <a:spcAft>
                <a:spcPts val="0"/>
              </a:spcAft>
              <a:buClr>
                <a:schemeClr val="dk1"/>
              </a:buClr>
              <a:buSzPts val="1400"/>
              <a:buFont typeface="Arial"/>
              <a:buNone/>
            </a:pPr>
            <a:r>
              <a:t/>
            </a:r>
            <a:endParaRPr sz="1400"/>
          </a:p>
          <a:p>
            <a:pPr indent="0" lvl="0" marL="0" rtl="0" algn="ctr">
              <a:spcBef>
                <a:spcPts val="0"/>
              </a:spcBef>
              <a:spcAft>
                <a:spcPts val="0"/>
              </a:spcAft>
              <a:buClr>
                <a:schemeClr val="dk1"/>
              </a:buClr>
              <a:buSzPts val="1400"/>
              <a:buFont typeface="Arial"/>
              <a:buNone/>
            </a:pPr>
            <a:r>
              <a:t/>
            </a:r>
            <a:endParaRPr sz="1400"/>
          </a:p>
          <a:p>
            <a:pPr indent="0" lvl="0" marL="0" rtl="0" algn="ctr">
              <a:spcBef>
                <a:spcPts val="0"/>
              </a:spcBef>
              <a:spcAft>
                <a:spcPts val="0"/>
              </a:spcAft>
              <a:buClr>
                <a:schemeClr val="dk1"/>
              </a:buClr>
              <a:buSzPts val="1400"/>
              <a:buFont typeface="Arial"/>
              <a:buNone/>
            </a:pPr>
            <a:r>
              <a:t/>
            </a:r>
            <a:endParaRPr sz="1400"/>
          </a:p>
          <a:p>
            <a:pPr indent="0" lvl="0" marL="0" rtl="0" algn="ctr">
              <a:spcBef>
                <a:spcPts val="0"/>
              </a:spcBef>
              <a:spcAft>
                <a:spcPts val="0"/>
              </a:spcAft>
              <a:buClr>
                <a:schemeClr val="dk1"/>
              </a:buClr>
              <a:buSzPts val="1400"/>
              <a:buFont typeface="Arial"/>
              <a:buNone/>
            </a:pPr>
            <a:r>
              <a:rPr lang="en-US" sz="1400"/>
              <a:t>Good ENGINEERING figure here…eg plot showing the trend of the problem getting worse, figure showing a failed product, good logo for your product, … </a:t>
            </a:r>
            <a:endParaRPr sz="1400"/>
          </a:p>
          <a:p>
            <a:pPr indent="0" lvl="0" marL="0" rtl="0" algn="ctr">
              <a:spcBef>
                <a:spcPts val="0"/>
              </a:spcBef>
              <a:spcAft>
                <a:spcPts val="0"/>
              </a:spcAft>
              <a:buClr>
                <a:schemeClr val="dk1"/>
              </a:buClr>
              <a:buSzPts val="1400"/>
              <a:buFont typeface="Arial"/>
              <a:buNone/>
            </a:pPr>
            <a:r>
              <a:t/>
            </a:r>
            <a:endParaRPr sz="1400"/>
          </a:p>
          <a:p>
            <a:pPr indent="0" lvl="0" marL="0" rtl="0" algn="ctr">
              <a:spcBef>
                <a:spcPts val="0"/>
              </a:spcBef>
              <a:spcAft>
                <a:spcPts val="0"/>
              </a:spcAft>
              <a:buClr>
                <a:schemeClr val="dk1"/>
              </a:buClr>
              <a:buSzPts val="1400"/>
              <a:buFont typeface="Arial"/>
              <a:buNone/>
            </a:pPr>
            <a:r>
              <a:t/>
            </a:r>
            <a:endParaRPr sz="1400"/>
          </a:p>
          <a:p>
            <a:pPr indent="0" lvl="0" marL="0" rtl="0" algn="ctr">
              <a:spcBef>
                <a:spcPts val="0"/>
              </a:spcBef>
              <a:spcAft>
                <a:spcPts val="0"/>
              </a:spcAft>
              <a:buClr>
                <a:schemeClr val="dk1"/>
              </a:buClr>
              <a:buSzPts val="1400"/>
              <a:buFont typeface="Arial"/>
              <a:buNone/>
            </a:pPr>
            <a:r>
              <a:t/>
            </a:r>
            <a:endParaRPr sz="1400"/>
          </a:p>
          <a:p>
            <a:pPr indent="0" lvl="0" marL="0" rtl="0" algn="ctr">
              <a:spcBef>
                <a:spcPts val="0"/>
              </a:spcBef>
              <a:spcAft>
                <a:spcPts val="0"/>
              </a:spcAft>
              <a:buClr>
                <a:schemeClr val="dk1"/>
              </a:buClr>
              <a:buSzPts val="1400"/>
              <a:buFont typeface="Arial"/>
              <a:buNone/>
            </a:pPr>
            <a:r>
              <a:t/>
            </a:r>
            <a:endParaRPr sz="1400"/>
          </a:p>
          <a:p>
            <a:pPr indent="0" lvl="0" marL="0" rtl="0" algn="ctr">
              <a:spcBef>
                <a:spcPts val="0"/>
              </a:spcBef>
              <a:spcAft>
                <a:spcPts val="0"/>
              </a:spcAft>
              <a:buClr>
                <a:schemeClr val="dk1"/>
              </a:buClr>
              <a:buSzPts val="1400"/>
              <a:buFont typeface="Arial"/>
              <a:buNone/>
            </a:pPr>
            <a:r>
              <a:t/>
            </a:r>
            <a:endParaRPr sz="1400"/>
          </a:p>
          <a:p>
            <a:pPr indent="0" lvl="0" marL="0" rtl="0" algn="ctr">
              <a:spcBef>
                <a:spcPts val="0"/>
              </a:spcBef>
              <a:spcAft>
                <a:spcPts val="0"/>
              </a:spcAft>
              <a:buClr>
                <a:schemeClr val="dk1"/>
              </a:buClr>
              <a:buSzPts val="1400"/>
              <a:buFont typeface="Arial"/>
              <a:buNone/>
            </a:pPr>
            <a:r>
              <a:t/>
            </a:r>
            <a:endParaRPr sz="1400"/>
          </a:p>
          <a:p>
            <a:pPr indent="0" lvl="0" marL="0" rtl="0" algn="l">
              <a:spcBef>
                <a:spcPts val="0"/>
              </a:spcBef>
              <a:spcAft>
                <a:spcPts val="0"/>
              </a:spcAft>
              <a:buNone/>
            </a:pPr>
            <a:r>
              <a:t/>
            </a:r>
            <a:endParaRPr/>
          </a:p>
        </p:txBody>
      </p:sp>
      <p:sp>
        <p:nvSpPr>
          <p:cNvPr id="61" name="Google Shape;61;g3a2e32049d3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a54788cbb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second filter system on the board for the AWG’s 2nd channel is identical to the first filter system. Now that I’ve confirmed that the first filter system is working, my remaining task for the filter board is to finish assembling the 2nd filter system and test it to ensure that it is also outputting the correct waveforms.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next steps in 404 are integrating the board with the FPGA, validating that the DAC converts the 16-bit codes correctly, and confirming the system can generate multi-frequency waveform types cleanly.</a:t>
            </a:r>
            <a:endParaRPr/>
          </a:p>
        </p:txBody>
      </p:sp>
      <p:sp>
        <p:nvSpPr>
          <p:cNvPr id="298" name="Google Shape;298;g3a54788cbb8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342900" rtl="0" algn="l">
              <a:spcBef>
                <a:spcPts val="0"/>
              </a:spcBef>
              <a:spcAft>
                <a:spcPts val="0"/>
              </a:spcAft>
              <a:buClr>
                <a:schemeClr val="dk1"/>
              </a:buClr>
              <a:buSzPts val="3200"/>
              <a:buChar char="•"/>
            </a:pPr>
            <a:r>
              <a:rPr lang="en-US" sz="3200">
                <a:solidFill>
                  <a:schemeClr val="dk1"/>
                </a:solidFill>
              </a:rPr>
              <a:t>Execution and validation status against plan (2 slides) showing what has been accomplished. Make sure it is clear for plan which subsystems are associated with each milestone</a:t>
            </a:r>
            <a:endParaRPr sz="3200">
              <a:solidFill>
                <a:schemeClr val="dk1"/>
              </a:solidFill>
            </a:endParaRPr>
          </a:p>
          <a:p>
            <a:pPr indent="0" lvl="0" marL="0" rtl="0" algn="l">
              <a:spcBef>
                <a:spcPts val="0"/>
              </a:spcBef>
              <a:spcAft>
                <a:spcPts val="0"/>
              </a:spcAft>
              <a:buNone/>
            </a:pPr>
            <a:r>
              <a:t/>
            </a:r>
            <a:endParaRPr/>
          </a:p>
        </p:txBody>
      </p:sp>
      <p:sp>
        <p:nvSpPr>
          <p:cNvPr id="304" name="Google Shape;304;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a58f18e6b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342900" rtl="0" algn="l">
              <a:spcBef>
                <a:spcPts val="0"/>
              </a:spcBef>
              <a:spcAft>
                <a:spcPts val="0"/>
              </a:spcAft>
              <a:buClr>
                <a:schemeClr val="dk1"/>
              </a:buClr>
              <a:buSzPts val="3200"/>
              <a:buChar char="•"/>
            </a:pPr>
            <a:r>
              <a:rPr lang="en-US" sz="3200">
                <a:solidFill>
                  <a:schemeClr val="dk1"/>
                </a:solidFill>
              </a:rPr>
              <a:t>Execution and validation status against plan (2 slides) showing what has been accomplished. Make sure it is clear for plan which subsystems are associated with each milestone</a:t>
            </a:r>
            <a:endParaRPr sz="3200">
              <a:solidFill>
                <a:schemeClr val="dk1"/>
              </a:solidFill>
            </a:endParaRPr>
          </a:p>
          <a:p>
            <a:pPr indent="0" lvl="0" marL="0" rtl="0" algn="l">
              <a:spcBef>
                <a:spcPts val="0"/>
              </a:spcBef>
              <a:spcAft>
                <a:spcPts val="0"/>
              </a:spcAft>
              <a:buNone/>
            </a:pPr>
            <a:r>
              <a:t/>
            </a:r>
            <a:endParaRPr/>
          </a:p>
        </p:txBody>
      </p:sp>
      <p:sp>
        <p:nvSpPr>
          <p:cNvPr id="312" name="Google Shape;312;g3a58f18e6b5_0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a2e32049d3_0_1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Cloud server and database</a:t>
            </a:r>
            <a:r>
              <a:rPr lang="en-US" sz="1600">
                <a:latin typeface="Helvetica Neue"/>
                <a:ea typeface="Helvetica Neue"/>
                <a:cs typeface="Helvetica Neue"/>
                <a:sym typeface="Helvetica Neue"/>
              </a:rPr>
              <a:t>This figure should clearly show what HW &amp; SW are being developed / integrated into each subsystem. Some interconnected boxes showing how subsystems will be connected for system.</a:t>
            </a:r>
            <a:endParaRPr sz="2800"/>
          </a:p>
          <a:p>
            <a:pPr indent="0" lvl="0" marL="0" rtl="0" algn="l">
              <a:spcBef>
                <a:spcPts val="600"/>
              </a:spcBef>
              <a:spcAft>
                <a:spcPts val="0"/>
              </a:spcAft>
              <a:buClr>
                <a:schemeClr val="dk1"/>
              </a:buClr>
              <a:buSzPts val="1600"/>
              <a:buFont typeface="Arial"/>
              <a:buNone/>
            </a:pPr>
            <a:r>
              <a:rPr lang="en-US" sz="1600">
                <a:latin typeface="Helvetica Neue"/>
                <a:ea typeface="Helvetica Neue"/>
                <a:cs typeface="Helvetica Neue"/>
                <a:sym typeface="Helvetica Neue"/>
              </a:rPr>
              <a:t>Owner should be clear … name and color code</a:t>
            </a:r>
            <a:endParaRPr sz="2800"/>
          </a:p>
          <a:p>
            <a:pPr indent="0" lvl="0" marL="0" rtl="0" algn="l">
              <a:spcBef>
                <a:spcPts val="600"/>
              </a:spcBef>
              <a:spcAft>
                <a:spcPts val="0"/>
              </a:spcAft>
              <a:buClr>
                <a:schemeClr val="dk1"/>
              </a:buClr>
              <a:buSzPts val="1600"/>
              <a:buFont typeface="Arial"/>
              <a:buNone/>
            </a:pPr>
            <a:r>
              <a:rPr lang="en-US" sz="1600">
                <a:latin typeface="Helvetica Neue"/>
                <a:ea typeface="Helvetica Neue"/>
                <a:cs typeface="Helvetica Neue"/>
                <a:sym typeface="Helvetica Neue"/>
              </a:rPr>
              <a:t>Interfaces – arrows between boxes, where known should be labeled…Bluetooth, I2C, Websocket</a:t>
            </a:r>
            <a:endParaRPr sz="1600">
              <a:latin typeface="Helvetica Neue"/>
              <a:ea typeface="Helvetica Neue"/>
              <a:cs typeface="Helvetica Neue"/>
              <a:sym typeface="Helvetica Neue"/>
            </a:endParaRPr>
          </a:p>
          <a:p>
            <a:pPr indent="0" lvl="0" marL="0" rtl="0" algn="l">
              <a:spcBef>
                <a:spcPts val="600"/>
              </a:spcBef>
              <a:spcAft>
                <a:spcPts val="0"/>
              </a:spcAft>
              <a:buClr>
                <a:schemeClr val="dk1"/>
              </a:buClr>
              <a:buSzPts val="1600"/>
              <a:buFont typeface="Arial"/>
              <a:buNone/>
            </a:pPr>
            <a:r>
              <a:rPr lang="en-US" sz="1600">
                <a:latin typeface="Helvetica Neue"/>
                <a:ea typeface="Helvetica Neue"/>
                <a:cs typeface="Helvetica Neue"/>
                <a:sym typeface="Helvetica Neue"/>
              </a:rPr>
              <a:t>Push notifications, USB, LORA, …</a:t>
            </a:r>
            <a:endParaRPr sz="2800"/>
          </a:p>
          <a:p>
            <a:pPr indent="0" lvl="0" marL="0" rtl="0" algn="l">
              <a:spcBef>
                <a:spcPts val="600"/>
              </a:spcBef>
              <a:spcAft>
                <a:spcPts val="0"/>
              </a:spcAft>
              <a:buClr>
                <a:schemeClr val="dk1"/>
              </a:buClr>
              <a:buSzPts val="1600"/>
              <a:buFont typeface="Arial"/>
              <a:buNone/>
            </a:pPr>
            <a:r>
              <a:rPr lang="en-US" sz="1600">
                <a:latin typeface="Helvetica Neue"/>
                <a:ea typeface="Helvetica Neue"/>
                <a:cs typeface="Helvetica Neue"/>
                <a:sym typeface="Helvetica Neue"/>
              </a:rPr>
              <a:t>NOT TOO MUCH DETAIL!</a:t>
            </a:r>
            <a:endParaRPr sz="1400">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p>
        </p:txBody>
      </p:sp>
      <p:sp>
        <p:nvSpPr>
          <p:cNvPr id="76" name="Google Shape;76;g3a2e32049d3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7340" lvl="0" marL="342900" rtl="0" algn="l">
              <a:spcBef>
                <a:spcPts val="0"/>
              </a:spcBef>
              <a:spcAft>
                <a:spcPts val="0"/>
              </a:spcAft>
              <a:buClr>
                <a:schemeClr val="dk1"/>
              </a:buClr>
              <a:buSzPts val="2400"/>
              <a:buChar char="•"/>
            </a:pPr>
            <a:r>
              <a:rPr lang="en-US" sz="2400">
                <a:solidFill>
                  <a:schemeClr val="dk1"/>
                </a:solidFill>
              </a:rPr>
              <a:t>Overview of what has been designed, tested, and validated for each subsystem for the project. (this is </a:t>
            </a:r>
            <a:r>
              <a:rPr b="1" lang="en-US" sz="2400" u="sng">
                <a:solidFill>
                  <a:schemeClr val="dk1"/>
                </a:solidFill>
              </a:rPr>
              <a:t>NOT</a:t>
            </a:r>
            <a:r>
              <a:rPr lang="en-US" sz="2400">
                <a:solidFill>
                  <a:schemeClr val="dk1"/>
                </a:solidFill>
              </a:rPr>
              <a:t> a progress update, but rather a summary of what you have accomplished in 403).</a:t>
            </a:r>
            <a:endParaRPr sz="2400">
              <a:solidFill>
                <a:schemeClr val="dk1"/>
              </a:solidFill>
            </a:endParaRPr>
          </a:p>
          <a:p>
            <a:pPr indent="0" lvl="0" marL="0" rtl="0" algn="l">
              <a:spcBef>
                <a:spcPts val="0"/>
              </a:spcBef>
              <a:spcAft>
                <a:spcPts val="0"/>
              </a:spcAft>
              <a:buNone/>
            </a:pPr>
            <a:r>
              <a:t/>
            </a:r>
            <a:endParaRPr sz="300"/>
          </a:p>
        </p:txBody>
      </p:sp>
      <p:sp>
        <p:nvSpPr>
          <p:cNvPr id="82" name="Google Shape;82;p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a58f18e6b5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a58f18e6b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87350" lvl="0" marL="342900" rtl="0" algn="l">
              <a:spcBef>
                <a:spcPts val="592"/>
              </a:spcBef>
              <a:spcAft>
                <a:spcPts val="0"/>
              </a:spcAft>
              <a:buClr>
                <a:schemeClr val="dk1"/>
              </a:buClr>
              <a:buSzPts val="2500"/>
              <a:buChar char="•"/>
            </a:pPr>
            <a:r>
              <a:rPr b="1" lang="en-US" sz="2500" u="sng">
                <a:solidFill>
                  <a:schemeClr val="dk1"/>
                </a:solidFill>
              </a:rPr>
              <a:t>Show data </a:t>
            </a:r>
            <a:r>
              <a:rPr lang="en-US" sz="2500">
                <a:solidFill>
                  <a:schemeClr val="dk1"/>
                </a:solidFill>
              </a:rPr>
              <a:t>collected and measured and/or simulated results (2 slides per subsystem)</a:t>
            </a:r>
            <a:endParaRPr sz="2500">
              <a:solidFill>
                <a:schemeClr val="dk1"/>
              </a:solidFill>
            </a:endParaRPr>
          </a:p>
          <a:p>
            <a:pPr indent="-304800" lvl="1" marL="742950" rtl="0" algn="l">
              <a:spcBef>
                <a:spcPts val="518"/>
              </a:spcBef>
              <a:spcAft>
                <a:spcPts val="0"/>
              </a:spcAft>
              <a:buClr>
                <a:schemeClr val="dk1"/>
              </a:buClr>
              <a:buSzPts val="2100"/>
              <a:buChar char="–"/>
            </a:pPr>
            <a:r>
              <a:rPr lang="en-US" sz="2100">
                <a:solidFill>
                  <a:schemeClr val="dk1"/>
                </a:solidFill>
              </a:rPr>
              <a:t>Try to avoid screens of code</a:t>
            </a:r>
            <a:endParaRPr sz="2100">
              <a:solidFill>
                <a:schemeClr val="dk1"/>
              </a:solidFill>
            </a:endParaRPr>
          </a:p>
          <a:p>
            <a:pPr indent="-304800" lvl="1" marL="742950" rtl="0" algn="l">
              <a:spcBef>
                <a:spcPts val="518"/>
              </a:spcBef>
              <a:spcAft>
                <a:spcPts val="0"/>
              </a:spcAft>
              <a:buClr>
                <a:schemeClr val="dk1"/>
              </a:buClr>
              <a:buSzPts val="2100"/>
              <a:buChar char="–"/>
            </a:pPr>
            <a:r>
              <a:rPr lang="en-US" sz="2100">
                <a:solidFill>
                  <a:schemeClr val="dk1"/>
                </a:solidFill>
              </a:rPr>
              <a:t>Save demo material for your project demo (video captures, storyboards, bench test pictures, etc.)</a:t>
            </a:r>
            <a:endParaRPr sz="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a58f18e6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3a58f18e6b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90e4e561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58140" lvl="0" marL="342900" rtl="0" algn="l">
              <a:spcBef>
                <a:spcPts val="0"/>
              </a:spcBef>
              <a:spcAft>
                <a:spcPts val="0"/>
              </a:spcAft>
              <a:buClr>
                <a:schemeClr val="dk1"/>
              </a:buClr>
              <a:buSzPts val="3200"/>
              <a:buChar char="•"/>
            </a:pPr>
            <a:r>
              <a:rPr lang="en-US" sz="3200">
                <a:solidFill>
                  <a:schemeClr val="dk1"/>
                </a:solidFill>
              </a:rPr>
              <a:t>Overview of what has been designed, tested, and validated for each subsystem for the project. (this is </a:t>
            </a:r>
            <a:r>
              <a:rPr b="1" lang="en-US" sz="3200" u="sng">
                <a:solidFill>
                  <a:schemeClr val="dk1"/>
                </a:solidFill>
              </a:rPr>
              <a:t>NOT</a:t>
            </a:r>
            <a:r>
              <a:rPr lang="en-US" sz="3200">
                <a:solidFill>
                  <a:schemeClr val="dk1"/>
                </a:solidFill>
              </a:rPr>
              <a:t> a progress update, but rather a summary of what you have accomplished in 403).</a:t>
            </a:r>
            <a:endParaRPr sz="3200">
              <a:solidFill>
                <a:schemeClr val="dk1"/>
              </a:solidFill>
            </a:endParaRPr>
          </a:p>
          <a:p>
            <a:pPr indent="0" lvl="0" marL="0" rtl="0" algn="l">
              <a:spcBef>
                <a:spcPts val="0"/>
              </a:spcBef>
              <a:spcAft>
                <a:spcPts val="0"/>
              </a:spcAft>
              <a:buNone/>
            </a:pPr>
            <a:r>
              <a:t/>
            </a:r>
            <a:endParaRPr/>
          </a:p>
        </p:txBody>
      </p:sp>
      <p:sp>
        <p:nvSpPr>
          <p:cNvPr id="125" name="Google Shape;125;g390e4e5616c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acc36f08ba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acc36f08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90e4e5616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390e4e5616c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7"/>
          <p:cNvSpPr txBox="1"/>
          <p:nvPr>
            <p:ph type="ctrTitle"/>
          </p:nvPr>
        </p:nvSpPr>
        <p:spPr>
          <a:xfrm>
            <a:off x="3969582" y="1597819"/>
            <a:ext cx="4488600" cy="1102500"/>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7"/>
          <p:cNvSpPr txBox="1"/>
          <p:nvPr>
            <p:ph idx="1" type="subTitle"/>
          </p:nvPr>
        </p:nvSpPr>
        <p:spPr>
          <a:xfrm>
            <a:off x="3124200" y="2914650"/>
            <a:ext cx="5334000" cy="1314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8"/>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8"/>
          <p:cNvSpPr txBox="1"/>
          <p:nvPr>
            <p:ph idx="1" type="body"/>
          </p:nvPr>
        </p:nvSpPr>
        <p:spPr>
          <a:xfrm>
            <a:off x="457200" y="1536953"/>
            <a:ext cx="8229600" cy="3057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3" name="Google Shape;23;p8"/>
          <p:cNvPicPr preferRelativeResize="0"/>
          <p:nvPr/>
        </p:nvPicPr>
        <p:blipFill rotWithShape="1">
          <a:blip r:embed="rId3">
            <a:alphaModFix/>
          </a:blip>
          <a:srcRect b="0" l="0" r="0" t="0"/>
          <a:stretch/>
        </p:blipFill>
        <p:spPr>
          <a:xfrm>
            <a:off x="450851" y="175610"/>
            <a:ext cx="1832900" cy="3094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4" name="Shape 24"/>
        <p:cNvGrpSpPr/>
        <p:nvPr/>
      </p:nvGrpSpPr>
      <p:grpSpPr>
        <a:xfrm>
          <a:off x="0" y="0"/>
          <a:ext cx="0" cy="0"/>
          <a:chOff x="0" y="0"/>
          <a:chExt cx="0" cy="0"/>
        </a:xfrm>
      </p:grpSpPr>
      <p:sp>
        <p:nvSpPr>
          <p:cNvPr id="25" name="Google Shape;25;p9"/>
          <p:cNvSpPr txBox="1"/>
          <p:nvPr>
            <p:ph idx="1" type="body"/>
          </p:nvPr>
        </p:nvSpPr>
        <p:spPr>
          <a:xfrm>
            <a:off x="457200" y="1481733"/>
            <a:ext cx="4038600" cy="31128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6" name="Google Shape;26;p9"/>
          <p:cNvSpPr txBox="1"/>
          <p:nvPr>
            <p:ph idx="2" type="body"/>
          </p:nvPr>
        </p:nvSpPr>
        <p:spPr>
          <a:xfrm>
            <a:off x="4648200" y="1481733"/>
            <a:ext cx="4038600" cy="31128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 name="Google Shape;2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9"/>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10"/>
          <p:cNvSpPr txBox="1"/>
          <p:nvPr>
            <p:ph type="title"/>
          </p:nvPr>
        </p:nvSpPr>
        <p:spPr>
          <a:xfrm>
            <a:off x="457200" y="2175487"/>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11"/>
          <p:cNvSpPr txBox="1"/>
          <p:nvPr>
            <p:ph type="title"/>
          </p:nvPr>
        </p:nvSpPr>
        <p:spPr>
          <a:xfrm>
            <a:off x="457200" y="800226"/>
            <a:ext cx="3008400" cy="552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1"/>
          <p:cNvSpPr txBox="1"/>
          <p:nvPr>
            <p:ph idx="1" type="body"/>
          </p:nvPr>
        </p:nvSpPr>
        <p:spPr>
          <a:xfrm>
            <a:off x="3575050" y="805290"/>
            <a:ext cx="5111700" cy="37893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39" name="Google Shape;39;p11"/>
          <p:cNvSpPr txBox="1"/>
          <p:nvPr>
            <p:ph idx="2" type="body"/>
          </p:nvPr>
        </p:nvSpPr>
        <p:spPr>
          <a:xfrm>
            <a:off x="457200" y="1352888"/>
            <a:ext cx="3008400" cy="32418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0" name="Google Shape;40;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 name="Shape 43"/>
        <p:cNvGrpSpPr/>
        <p:nvPr/>
      </p:nvGrpSpPr>
      <p:grpSpPr>
        <a:xfrm>
          <a:off x="0" y="0"/>
          <a:ext cx="0" cy="0"/>
          <a:chOff x="0" y="0"/>
          <a:chExt cx="0" cy="0"/>
        </a:xfrm>
      </p:grpSpPr>
      <p:sp>
        <p:nvSpPr>
          <p:cNvPr id="44" name="Google Shape;44;p12"/>
          <p:cNvSpPr txBox="1"/>
          <p:nvPr>
            <p:ph type="title"/>
          </p:nvPr>
        </p:nvSpPr>
        <p:spPr>
          <a:xfrm>
            <a:off x="457200" y="897323"/>
            <a:ext cx="25737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2"/>
          <p:cNvSpPr/>
          <p:nvPr>
            <p:ph idx="2" type="pic"/>
          </p:nvPr>
        </p:nvSpPr>
        <p:spPr>
          <a:xfrm>
            <a:off x="3200400" y="897322"/>
            <a:ext cx="5486400" cy="3637800"/>
          </a:xfrm>
          <a:prstGeom prst="rect">
            <a:avLst/>
          </a:prstGeom>
          <a:noFill/>
          <a:ln>
            <a:noFill/>
          </a:ln>
        </p:spPr>
      </p:sp>
      <p:sp>
        <p:nvSpPr>
          <p:cNvPr id="46" name="Google Shape;46;p12"/>
          <p:cNvSpPr txBox="1"/>
          <p:nvPr>
            <p:ph idx="1" type="body"/>
          </p:nvPr>
        </p:nvSpPr>
        <p:spPr>
          <a:xfrm>
            <a:off x="457200" y="1326032"/>
            <a:ext cx="2573700" cy="3209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7" name="Google Shape;4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35.jpg"/><Relationship Id="rId5" Type="http://schemas.openxmlformats.org/officeDocument/2006/relationships/image" Target="../media/image34.jpg"/><Relationship Id="rId6" Type="http://schemas.openxmlformats.org/officeDocument/2006/relationships/image" Target="../media/image26.png"/><Relationship Id="rId7"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drive.google.com/file/d/1PLfksc5z3k9uJV6-QdSKm2DGWsOzXPpu/view" TargetMode="Externa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3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33.jpg"/><Relationship Id="rId6"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g3a2e32049d3_0_0"/>
          <p:cNvSpPr txBox="1"/>
          <p:nvPr>
            <p:ph type="ctrTitle"/>
          </p:nvPr>
        </p:nvSpPr>
        <p:spPr>
          <a:xfrm>
            <a:off x="3931798" y="1597819"/>
            <a:ext cx="5117100" cy="1102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r>
              <a:rPr lang="en-US"/>
              <a:t>ECEN 403</a:t>
            </a:r>
            <a:endParaRPr/>
          </a:p>
          <a:p>
            <a:pPr indent="0" lvl="0" marL="0" rtl="0" algn="r">
              <a:lnSpc>
                <a:spcPct val="100000"/>
              </a:lnSpc>
              <a:spcBef>
                <a:spcPts val="0"/>
              </a:spcBef>
              <a:spcAft>
                <a:spcPts val="0"/>
              </a:spcAft>
              <a:buSzPts val="900"/>
              <a:buNone/>
            </a:pPr>
            <a:r>
              <a:rPr lang="en-US"/>
              <a:t>Final Presentation</a:t>
            </a:r>
            <a:endParaRPr/>
          </a:p>
        </p:txBody>
      </p:sp>
      <p:sp>
        <p:nvSpPr>
          <p:cNvPr id="55" name="Google Shape;55;g3a2e32049d3_0_0"/>
          <p:cNvSpPr/>
          <p:nvPr/>
        </p:nvSpPr>
        <p:spPr>
          <a:xfrm>
            <a:off x="0" y="0"/>
            <a:ext cx="4583400" cy="4583400"/>
          </a:xfrm>
          <a:prstGeom prst="diagStripe">
            <a:avLst>
              <a:gd fmla="val 28990" name="adj"/>
            </a:avLst>
          </a:prstGeom>
          <a:blipFill rotWithShape="1">
            <a:blip r:embed="rId3">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DLCOE_logo_HWHT.png" id="56" name="Google Shape;56;g3a2e32049d3_0_0"/>
          <p:cNvPicPr preferRelativeResize="0"/>
          <p:nvPr/>
        </p:nvPicPr>
        <p:blipFill rotWithShape="1">
          <a:blip r:embed="rId4">
            <a:alphaModFix/>
          </a:blip>
          <a:srcRect b="0" l="0" r="0" t="0"/>
          <a:stretch/>
        </p:blipFill>
        <p:spPr>
          <a:xfrm>
            <a:off x="6728741" y="597214"/>
            <a:ext cx="1740001" cy="295659"/>
          </a:xfrm>
          <a:prstGeom prst="rect">
            <a:avLst/>
          </a:prstGeom>
          <a:noFill/>
          <a:ln>
            <a:noFill/>
          </a:ln>
        </p:spPr>
      </p:pic>
      <p:sp>
        <p:nvSpPr>
          <p:cNvPr id="57" name="Google Shape;57;g3a2e32049d3_0_0"/>
          <p:cNvSpPr txBox="1"/>
          <p:nvPr>
            <p:ph idx="1" type="subTitle"/>
          </p:nvPr>
        </p:nvSpPr>
        <p:spPr>
          <a:xfrm>
            <a:off x="1428250" y="2914650"/>
            <a:ext cx="7620300" cy="1314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700"/>
              <a:buNone/>
            </a:pPr>
            <a:r>
              <a:rPr b="1" lang="en-US" u="sng"/>
              <a:t>Team #25:</a:t>
            </a:r>
            <a:r>
              <a:rPr b="1" lang="en-US"/>
              <a:t> </a:t>
            </a:r>
            <a:r>
              <a:rPr lang="en-US"/>
              <a:t>The Only WGT </a:t>
            </a:r>
            <a:br>
              <a:rPr lang="en-US"/>
            </a:br>
            <a:r>
              <a:rPr b="1" lang="en-US" u="sng"/>
              <a:t>Team Lead:</a:t>
            </a:r>
            <a:r>
              <a:rPr lang="en-US"/>
              <a:t> Serene Singh</a:t>
            </a:r>
            <a:endParaRPr/>
          </a:p>
          <a:p>
            <a:pPr indent="0" lvl="0" marL="0" rtl="0" algn="r">
              <a:lnSpc>
                <a:spcPct val="100000"/>
              </a:lnSpc>
              <a:spcBef>
                <a:spcPts val="0"/>
              </a:spcBef>
              <a:spcAft>
                <a:spcPts val="0"/>
              </a:spcAft>
              <a:buSzPts val="700"/>
              <a:buNone/>
            </a:pPr>
            <a:r>
              <a:rPr lang="en-US"/>
              <a:t>Joe Knipper, Salina Teng, Brayden Donovan</a:t>
            </a:r>
            <a:endParaRPr/>
          </a:p>
          <a:p>
            <a:pPr indent="0" lvl="0" marL="0" rtl="0" algn="r">
              <a:lnSpc>
                <a:spcPct val="100000"/>
              </a:lnSpc>
              <a:spcBef>
                <a:spcPts val="0"/>
              </a:spcBef>
              <a:spcAft>
                <a:spcPts val="0"/>
              </a:spcAft>
              <a:buSzPts val="700"/>
              <a:buNone/>
            </a:pPr>
            <a:r>
              <a:rPr b="1" lang="en-US" u="sng"/>
              <a:t>TA: </a:t>
            </a:r>
            <a:r>
              <a:rPr lang="en-US"/>
              <a:t>Jianhan Pan</a:t>
            </a:r>
            <a:endParaRPr/>
          </a:p>
          <a:p>
            <a:pPr indent="0" lvl="0" marL="0" rtl="0" algn="r">
              <a:lnSpc>
                <a:spcPct val="100000"/>
              </a:lnSpc>
              <a:spcBef>
                <a:spcPts val="0"/>
              </a:spcBef>
              <a:spcAft>
                <a:spcPts val="0"/>
              </a:spcAft>
              <a:buSzPts val="700"/>
              <a:buNone/>
            </a:pPr>
            <a:r>
              <a:rPr b="1" lang="en-US" u="sng"/>
              <a:t>Sponsor:</a:t>
            </a:r>
            <a:r>
              <a:rPr lang="en-US"/>
              <a:t> John Lusher</a:t>
            </a:r>
            <a:br>
              <a:rPr lang="en-US"/>
            </a:br>
            <a:endParaRPr/>
          </a:p>
        </p:txBody>
      </p:sp>
      <p:sp>
        <p:nvSpPr>
          <p:cNvPr id="58" name="Google Shape;58;g3a2e32049d3_0_0"/>
          <p:cNvSpPr txBox="1"/>
          <p:nvPr>
            <p:ph idx="12" type="sldNum"/>
          </p:nvPr>
        </p:nvSpPr>
        <p:spPr>
          <a:xfrm>
            <a:off x="6057900" y="4767263"/>
            <a:ext cx="16002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390e4e5616c_0_34"/>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Remaining Tasks</a:t>
            </a:r>
            <a:endParaRPr/>
          </a:p>
        </p:txBody>
      </p:sp>
      <p:sp>
        <p:nvSpPr>
          <p:cNvPr id="168" name="Google Shape;168;g390e4e5616c_0_34"/>
          <p:cNvSpPr txBox="1"/>
          <p:nvPr>
            <p:ph idx="1" type="body"/>
          </p:nvPr>
        </p:nvSpPr>
        <p:spPr>
          <a:xfrm>
            <a:off x="457200" y="1536953"/>
            <a:ext cx="8229600" cy="3477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Remaining in 403:</a:t>
            </a:r>
            <a:endParaRPr/>
          </a:p>
          <a:p>
            <a:pPr indent="-342900" lvl="0" marL="342900" rtl="0" algn="l">
              <a:spcBef>
                <a:spcPts val="0"/>
              </a:spcBef>
              <a:spcAft>
                <a:spcPts val="0"/>
              </a:spcAft>
              <a:buSzPts val="3200"/>
              <a:buChar char="•"/>
            </a:pPr>
            <a:r>
              <a:rPr lang="en-US"/>
              <a:t>Bulletproof the SPI transmission</a:t>
            </a:r>
            <a:endParaRPr/>
          </a:p>
          <a:p>
            <a:pPr indent="0" lvl="0" marL="0" rtl="0" algn="l">
              <a:spcBef>
                <a:spcPts val="640"/>
              </a:spcBef>
              <a:spcAft>
                <a:spcPts val="0"/>
              </a:spcAft>
              <a:buNone/>
            </a:pPr>
            <a:r>
              <a:t/>
            </a:r>
            <a:endParaRPr b="1"/>
          </a:p>
          <a:p>
            <a:pPr indent="0" lvl="0" marL="0" rtl="0" algn="l">
              <a:spcBef>
                <a:spcPts val="640"/>
              </a:spcBef>
              <a:spcAft>
                <a:spcPts val="0"/>
              </a:spcAft>
              <a:buNone/>
            </a:pPr>
            <a:r>
              <a:rPr b="1" lang="en-US"/>
              <a:t>To Complete in 404</a:t>
            </a:r>
            <a:endParaRPr b="1"/>
          </a:p>
          <a:p>
            <a:pPr indent="-342900" lvl="0" marL="342900" rtl="0" algn="l">
              <a:spcBef>
                <a:spcPts val="640"/>
              </a:spcBef>
              <a:spcAft>
                <a:spcPts val="0"/>
              </a:spcAft>
              <a:buSzPts val="3200"/>
              <a:buChar char="•"/>
            </a:pPr>
            <a:r>
              <a:rPr lang="en-US"/>
              <a:t>Integration with other subsystems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3a562dd1b16_1_0"/>
          <p:cNvSpPr txBox="1"/>
          <p:nvPr>
            <p:ph type="title"/>
          </p:nvPr>
        </p:nvSpPr>
        <p:spPr>
          <a:xfrm>
            <a:off x="457200" y="722533"/>
            <a:ext cx="8229600" cy="6027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a:t>FPGA Subsystem</a:t>
            </a:r>
            <a:endParaRPr/>
          </a:p>
          <a:p>
            <a:pPr indent="0" lvl="0" marL="0" rtl="0" algn="ctr">
              <a:spcBef>
                <a:spcPts val="0"/>
              </a:spcBef>
              <a:spcAft>
                <a:spcPts val="0"/>
              </a:spcAft>
              <a:buClr>
                <a:schemeClr val="dk1"/>
              </a:buClr>
              <a:buSzPct val="161797"/>
              <a:buFont typeface="Arial"/>
              <a:buNone/>
            </a:pPr>
            <a:r>
              <a:rPr lang="en-US" sz="1977"/>
              <a:t>Brayden Donovan</a:t>
            </a:r>
            <a:endParaRPr sz="1977"/>
          </a:p>
        </p:txBody>
      </p:sp>
      <p:grpSp>
        <p:nvGrpSpPr>
          <p:cNvPr id="174" name="Google Shape;174;g3a562dd1b16_1_0"/>
          <p:cNvGrpSpPr/>
          <p:nvPr/>
        </p:nvGrpSpPr>
        <p:grpSpPr>
          <a:xfrm>
            <a:off x="770200" y="1389575"/>
            <a:ext cx="2495991" cy="3711155"/>
            <a:chOff x="1110520" y="283725"/>
            <a:chExt cx="2098530" cy="4076400"/>
          </a:xfrm>
        </p:grpSpPr>
        <p:sp>
          <p:nvSpPr>
            <p:cNvPr id="175" name="Google Shape;175;g3a562dd1b16_1_0"/>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3a562dd1b16_1_0"/>
            <p:cNvSpPr/>
            <p:nvPr/>
          </p:nvSpPr>
          <p:spPr>
            <a:xfrm>
              <a:off x="1118234" y="341749"/>
              <a:ext cx="2048100" cy="1423500"/>
            </a:xfrm>
            <a:prstGeom prst="rect">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3a562dd1b16_1_0"/>
            <p:cNvSpPr/>
            <p:nvPr/>
          </p:nvSpPr>
          <p:spPr>
            <a:xfrm>
              <a:off x="1218222" y="1099056"/>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100">
                  <a:solidFill>
                    <a:schemeClr val="dk1"/>
                  </a:solidFill>
                  <a:latin typeface="Roboto Medium"/>
                  <a:ea typeface="Roboto Medium"/>
                  <a:cs typeface="Roboto Medium"/>
                  <a:sym typeface="Roboto Medium"/>
                </a:rPr>
                <a:t>Store and </a:t>
              </a:r>
              <a:r>
                <a:rPr i="1" lang="en-US" sz="1100">
                  <a:solidFill>
                    <a:schemeClr val="dk1"/>
                  </a:solidFill>
                  <a:latin typeface="Roboto Medium"/>
                  <a:ea typeface="Roboto Medium"/>
                  <a:cs typeface="Roboto Medium"/>
                  <a:sym typeface="Roboto Medium"/>
                </a:rPr>
                <a:t>retrieve</a:t>
              </a:r>
              <a:r>
                <a:rPr i="1" lang="en-US" sz="1100">
                  <a:solidFill>
                    <a:schemeClr val="dk1"/>
                  </a:solidFill>
                  <a:latin typeface="Roboto Medium"/>
                  <a:ea typeface="Roboto Medium"/>
                  <a:cs typeface="Roboto Medium"/>
                  <a:sym typeface="Roboto Medium"/>
                </a:rPr>
                <a:t> data from MCU at variable speeds</a:t>
              </a:r>
              <a:endParaRPr i="1" sz="1100">
                <a:solidFill>
                  <a:schemeClr val="dk1"/>
                </a:solidFill>
                <a:latin typeface="Roboto Medium"/>
                <a:ea typeface="Roboto Medium"/>
                <a:cs typeface="Roboto Medium"/>
                <a:sym typeface="Roboto Medium"/>
              </a:endParaRPr>
            </a:p>
          </p:txBody>
        </p:sp>
        <p:sp>
          <p:nvSpPr>
            <p:cNvPr id="178" name="Google Shape;178;g3a562dd1b16_1_0"/>
            <p:cNvSpPr/>
            <p:nvPr/>
          </p:nvSpPr>
          <p:spPr>
            <a:xfrm>
              <a:off x="1218214" y="424055"/>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990000"/>
                  </a:solidFill>
                  <a:latin typeface="Roboto"/>
                  <a:ea typeface="Roboto"/>
                  <a:cs typeface="Roboto"/>
                  <a:sym typeface="Roboto"/>
                </a:rPr>
                <a:t>Design</a:t>
              </a:r>
              <a:endParaRPr sz="4000">
                <a:solidFill>
                  <a:srgbClr val="990000"/>
                </a:solidFill>
                <a:latin typeface="Roboto Thin"/>
                <a:ea typeface="Roboto Thin"/>
                <a:cs typeface="Roboto Thin"/>
                <a:sym typeface="Roboto Thin"/>
              </a:endParaRPr>
            </a:p>
          </p:txBody>
        </p:sp>
        <p:sp>
          <p:nvSpPr>
            <p:cNvPr id="179" name="Google Shape;179;g3a562dd1b16_1_0"/>
            <p:cNvSpPr/>
            <p:nvPr/>
          </p:nvSpPr>
          <p:spPr>
            <a:xfrm rot="5400000">
              <a:off x="1947731" y="1820733"/>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3a562dd1b16_1_0"/>
            <p:cNvSpPr/>
            <p:nvPr/>
          </p:nvSpPr>
          <p:spPr>
            <a:xfrm>
              <a:off x="1110520" y="2043503"/>
              <a:ext cx="2030400" cy="21036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Designed, ordered, and assembled </a:t>
              </a:r>
              <a:r>
                <a:rPr lang="en-US" sz="1000">
                  <a:solidFill>
                    <a:srgbClr val="FFFFFF"/>
                  </a:solidFill>
                  <a:latin typeface="Roboto"/>
                  <a:ea typeface="Roboto"/>
                  <a:cs typeface="Roboto"/>
                  <a:sym typeface="Roboto"/>
                </a:rPr>
                <a:t>custom FPGA PCB</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Developed HDL code for FPGA</a:t>
              </a:r>
              <a:endParaRPr sz="1000">
                <a:solidFill>
                  <a:srgbClr val="FFFFFF"/>
                </a:solidFill>
                <a:latin typeface="Roboto"/>
                <a:ea typeface="Roboto"/>
                <a:cs typeface="Roboto"/>
                <a:sym typeface="Roboto"/>
              </a:endParaRPr>
            </a:p>
            <a:p>
              <a:pPr indent="-292100" lvl="1" marL="9144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SPI Decoder</a:t>
              </a:r>
              <a:endParaRPr sz="1000">
                <a:solidFill>
                  <a:srgbClr val="FFFFFF"/>
                </a:solidFill>
                <a:latin typeface="Roboto"/>
                <a:ea typeface="Roboto"/>
                <a:cs typeface="Roboto"/>
                <a:sym typeface="Roboto"/>
              </a:endParaRPr>
            </a:p>
            <a:p>
              <a:pPr indent="-292100" lvl="1" marL="9144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Binary Counter</a:t>
              </a:r>
              <a:endParaRPr sz="1000">
                <a:solidFill>
                  <a:srgbClr val="FFFFFF"/>
                </a:solidFill>
                <a:latin typeface="Roboto"/>
                <a:ea typeface="Roboto"/>
                <a:cs typeface="Roboto"/>
                <a:sym typeface="Roboto"/>
              </a:endParaRPr>
            </a:p>
            <a:p>
              <a:pPr indent="-292100" lvl="1" marL="9144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NCO</a:t>
              </a:r>
              <a:endParaRPr sz="1000">
                <a:solidFill>
                  <a:srgbClr val="FFFFFF"/>
                </a:solidFill>
                <a:latin typeface="Roboto"/>
                <a:ea typeface="Roboto"/>
                <a:cs typeface="Roboto"/>
                <a:sym typeface="Roboto"/>
              </a:endParaRPr>
            </a:p>
            <a:p>
              <a:pPr indent="-292100" lvl="1" marL="9144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SRAM controller logic</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Developed test benches for all HDL modules</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Developed C++ code for ESP32 to generate SPI test input</a:t>
              </a:r>
              <a:endParaRPr sz="1000">
                <a:solidFill>
                  <a:srgbClr val="FFFFFF"/>
                </a:solidFill>
                <a:latin typeface="Roboto"/>
                <a:ea typeface="Roboto"/>
                <a:cs typeface="Roboto"/>
                <a:sym typeface="Roboto"/>
              </a:endParaRPr>
            </a:p>
          </p:txBody>
        </p:sp>
      </p:grpSp>
      <p:grpSp>
        <p:nvGrpSpPr>
          <p:cNvPr id="181" name="Google Shape;181;g3a562dd1b16_1_0"/>
          <p:cNvGrpSpPr/>
          <p:nvPr/>
        </p:nvGrpSpPr>
        <p:grpSpPr>
          <a:xfrm>
            <a:off x="3328588" y="1389575"/>
            <a:ext cx="2486816" cy="3711155"/>
            <a:chOff x="1118234" y="283725"/>
            <a:chExt cx="2090816" cy="4076400"/>
          </a:xfrm>
        </p:grpSpPr>
        <p:sp>
          <p:nvSpPr>
            <p:cNvPr id="182" name="Google Shape;182;g3a562dd1b16_1_0"/>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3a562dd1b16_1_0"/>
            <p:cNvSpPr/>
            <p:nvPr/>
          </p:nvSpPr>
          <p:spPr>
            <a:xfrm>
              <a:off x="1118234" y="341749"/>
              <a:ext cx="2048100" cy="1423500"/>
            </a:xfrm>
            <a:prstGeom prst="rect">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3a562dd1b16_1_0"/>
            <p:cNvSpPr/>
            <p:nvPr/>
          </p:nvSpPr>
          <p:spPr>
            <a:xfrm>
              <a:off x="1256140" y="1093913"/>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100">
                  <a:solidFill>
                    <a:schemeClr val="dk1"/>
                  </a:solidFill>
                  <a:latin typeface="Roboto Medium"/>
                  <a:ea typeface="Roboto Medium"/>
                  <a:cs typeface="Roboto Medium"/>
                  <a:sym typeface="Roboto Medium"/>
                </a:rPr>
                <a:t>Successfully Test JTAG programming, SPI configuration, and data storage</a:t>
              </a:r>
              <a:endParaRPr i="1" sz="1100">
                <a:solidFill>
                  <a:schemeClr val="dk1"/>
                </a:solidFill>
                <a:latin typeface="Roboto Medium"/>
                <a:ea typeface="Roboto Medium"/>
                <a:cs typeface="Roboto Medium"/>
                <a:sym typeface="Roboto Medium"/>
              </a:endParaRPr>
            </a:p>
          </p:txBody>
        </p:sp>
        <p:sp>
          <p:nvSpPr>
            <p:cNvPr id="185" name="Google Shape;185;g3a562dd1b16_1_0"/>
            <p:cNvSpPr/>
            <p:nvPr/>
          </p:nvSpPr>
          <p:spPr>
            <a:xfrm>
              <a:off x="1247476" y="429073"/>
              <a:ext cx="11976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990000"/>
                  </a:solidFill>
                  <a:latin typeface="Roboto"/>
                  <a:ea typeface="Roboto"/>
                  <a:cs typeface="Roboto"/>
                  <a:sym typeface="Roboto"/>
                </a:rPr>
                <a:t>Test</a:t>
              </a:r>
              <a:endParaRPr sz="4000">
                <a:solidFill>
                  <a:srgbClr val="990000"/>
                </a:solidFill>
                <a:latin typeface="Roboto Thin"/>
                <a:ea typeface="Roboto Thin"/>
                <a:cs typeface="Roboto Thin"/>
                <a:sym typeface="Roboto Thin"/>
              </a:endParaRPr>
            </a:p>
          </p:txBody>
        </p:sp>
        <p:sp>
          <p:nvSpPr>
            <p:cNvPr id="186" name="Google Shape;186;g3a562dd1b16_1_0"/>
            <p:cNvSpPr/>
            <p:nvPr/>
          </p:nvSpPr>
          <p:spPr>
            <a:xfrm rot="5400000">
              <a:off x="1947731" y="1820733"/>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3a562dd1b16_1_0"/>
            <p:cNvSpPr/>
            <p:nvPr/>
          </p:nvSpPr>
          <p:spPr>
            <a:xfrm>
              <a:off x="1148438" y="2047265"/>
              <a:ext cx="2030400" cy="21036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Used test benches to verify all HDL modules were working as intended in simulation</a:t>
              </a:r>
              <a:endParaRPr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Was able to </a:t>
              </a:r>
              <a:r>
                <a:rPr lang="en-US" sz="1000">
                  <a:solidFill>
                    <a:srgbClr val="FFFFFF"/>
                  </a:solidFill>
                  <a:latin typeface="Roboto"/>
                  <a:ea typeface="Roboto"/>
                  <a:cs typeface="Roboto"/>
                  <a:sym typeface="Roboto"/>
                </a:rPr>
                <a:t>successfully</a:t>
              </a:r>
              <a:r>
                <a:rPr lang="en-US" sz="1000">
                  <a:solidFill>
                    <a:srgbClr val="FFFFFF"/>
                  </a:solidFill>
                  <a:latin typeface="Roboto"/>
                  <a:ea typeface="Roboto"/>
                  <a:cs typeface="Roboto"/>
                  <a:sym typeface="Roboto"/>
                </a:rPr>
                <a:t> program FPGA flash memory with JTAG</a:t>
              </a:r>
              <a:endParaRPr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Used test SPI input to change operating mode of FPGA</a:t>
              </a:r>
              <a:endParaRPr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b="1" sz="1000">
                <a:solidFill>
                  <a:srgbClr val="FFFFFF"/>
                </a:solidFill>
                <a:latin typeface="Roboto"/>
                <a:ea typeface="Roboto"/>
                <a:cs typeface="Roboto"/>
                <a:sym typeface="Roboto"/>
              </a:endParaRPr>
            </a:p>
          </p:txBody>
        </p:sp>
      </p:grpSp>
      <p:grpSp>
        <p:nvGrpSpPr>
          <p:cNvPr id="188" name="Google Shape;188;g3a562dd1b16_1_0"/>
          <p:cNvGrpSpPr/>
          <p:nvPr/>
        </p:nvGrpSpPr>
        <p:grpSpPr>
          <a:xfrm>
            <a:off x="5877800" y="1389575"/>
            <a:ext cx="2486816" cy="3711155"/>
            <a:chOff x="1118234" y="283725"/>
            <a:chExt cx="2090816" cy="4076400"/>
          </a:xfrm>
        </p:grpSpPr>
        <p:sp>
          <p:nvSpPr>
            <p:cNvPr id="189" name="Google Shape;189;g3a562dd1b16_1_0"/>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3a562dd1b16_1_0"/>
            <p:cNvSpPr/>
            <p:nvPr/>
          </p:nvSpPr>
          <p:spPr>
            <a:xfrm>
              <a:off x="1118234" y="341749"/>
              <a:ext cx="2048100" cy="1423500"/>
            </a:xfrm>
            <a:prstGeom prst="rect">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3a562dd1b16_1_0"/>
            <p:cNvSpPr/>
            <p:nvPr/>
          </p:nvSpPr>
          <p:spPr>
            <a:xfrm>
              <a:off x="1210598" y="1072695"/>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solidFill>
                    <a:schemeClr val="dk1"/>
                  </a:solidFill>
                  <a:latin typeface="Roboto Medium"/>
                  <a:ea typeface="Roboto Medium"/>
                  <a:cs typeface="Roboto Medium"/>
                  <a:sym typeface="Roboto Medium"/>
                </a:rPr>
                <a:t>Verify data accuracy</a:t>
              </a:r>
              <a:endParaRPr i="1" sz="1200">
                <a:solidFill>
                  <a:schemeClr val="dk1"/>
                </a:solidFill>
                <a:latin typeface="Roboto Medium"/>
                <a:ea typeface="Roboto Medium"/>
                <a:cs typeface="Roboto Medium"/>
                <a:sym typeface="Roboto Medium"/>
              </a:endParaRPr>
            </a:p>
          </p:txBody>
        </p:sp>
        <p:sp>
          <p:nvSpPr>
            <p:cNvPr id="192" name="Google Shape;192;g3a562dd1b16_1_0"/>
            <p:cNvSpPr/>
            <p:nvPr/>
          </p:nvSpPr>
          <p:spPr>
            <a:xfrm>
              <a:off x="1217508" y="438301"/>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990000"/>
                  </a:solidFill>
                  <a:latin typeface="Roboto"/>
                  <a:ea typeface="Roboto"/>
                  <a:cs typeface="Roboto"/>
                  <a:sym typeface="Roboto"/>
                </a:rPr>
                <a:t>Validate</a:t>
              </a:r>
              <a:endParaRPr sz="4000">
                <a:solidFill>
                  <a:srgbClr val="990000"/>
                </a:solidFill>
                <a:latin typeface="Roboto Thin"/>
                <a:ea typeface="Roboto Thin"/>
                <a:cs typeface="Roboto Thin"/>
                <a:sym typeface="Roboto Thin"/>
              </a:endParaRPr>
            </a:p>
          </p:txBody>
        </p:sp>
        <p:sp>
          <p:nvSpPr>
            <p:cNvPr id="193" name="Google Shape;193;g3a562dd1b16_1_0"/>
            <p:cNvSpPr/>
            <p:nvPr/>
          </p:nvSpPr>
          <p:spPr>
            <a:xfrm rot="5400000">
              <a:off x="1947731" y="1820733"/>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3a562dd1b16_1_0"/>
            <p:cNvSpPr/>
            <p:nvPr/>
          </p:nvSpPr>
          <p:spPr>
            <a:xfrm>
              <a:off x="1118234" y="2043036"/>
              <a:ext cx="2030400" cy="21036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Tests were validated by connecting to a digital logic analyzer</a:t>
              </a:r>
              <a:endParaRPr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LEDs were used to visually confirm the mode of operation of the FPGA</a:t>
              </a:r>
              <a:endParaRPr sz="10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b="1" sz="10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g3a4a03669a5_0_0"/>
          <p:cNvPicPr preferRelativeResize="0"/>
          <p:nvPr/>
        </p:nvPicPr>
        <p:blipFill rotWithShape="1">
          <a:blip r:embed="rId3">
            <a:alphaModFix/>
          </a:blip>
          <a:srcRect b="53585" l="7535" r="0" t="0"/>
          <a:stretch/>
        </p:blipFill>
        <p:spPr>
          <a:xfrm>
            <a:off x="77650" y="710600"/>
            <a:ext cx="8978199" cy="1726575"/>
          </a:xfrm>
          <a:prstGeom prst="rect">
            <a:avLst/>
          </a:prstGeom>
          <a:noFill/>
          <a:ln>
            <a:noFill/>
          </a:ln>
        </p:spPr>
      </p:pic>
      <p:pic>
        <p:nvPicPr>
          <p:cNvPr id="200" name="Google Shape;200;g3a4a03669a5_0_0"/>
          <p:cNvPicPr preferRelativeResize="0"/>
          <p:nvPr/>
        </p:nvPicPr>
        <p:blipFill rotWithShape="1">
          <a:blip r:embed="rId4">
            <a:alphaModFix/>
          </a:blip>
          <a:srcRect b="14410" l="10354" r="0" t="24990"/>
          <a:stretch/>
        </p:blipFill>
        <p:spPr>
          <a:xfrm>
            <a:off x="2803100" y="2596675"/>
            <a:ext cx="2684172" cy="2419346"/>
          </a:xfrm>
          <a:prstGeom prst="rect">
            <a:avLst/>
          </a:prstGeom>
          <a:noFill/>
          <a:ln>
            <a:noFill/>
          </a:ln>
        </p:spPr>
      </p:pic>
      <p:pic>
        <p:nvPicPr>
          <p:cNvPr id="201" name="Google Shape;201;g3a4a03669a5_0_0"/>
          <p:cNvPicPr preferRelativeResize="0"/>
          <p:nvPr/>
        </p:nvPicPr>
        <p:blipFill>
          <a:blip r:embed="rId5">
            <a:alphaModFix/>
          </a:blip>
          <a:stretch>
            <a:fillRect/>
          </a:stretch>
        </p:blipFill>
        <p:spPr>
          <a:xfrm>
            <a:off x="5735363" y="2596675"/>
            <a:ext cx="3225795" cy="2419346"/>
          </a:xfrm>
          <a:prstGeom prst="rect">
            <a:avLst/>
          </a:prstGeom>
          <a:noFill/>
          <a:ln>
            <a:noFill/>
          </a:ln>
        </p:spPr>
      </p:pic>
      <p:pic>
        <p:nvPicPr>
          <p:cNvPr id="202" name="Google Shape;202;g3a4a03669a5_0_0"/>
          <p:cNvPicPr preferRelativeResize="0"/>
          <p:nvPr/>
        </p:nvPicPr>
        <p:blipFill rotWithShape="1">
          <a:blip r:embed="rId6">
            <a:alphaModFix/>
          </a:blip>
          <a:srcRect b="2154" l="2027" r="1883" t="2078"/>
          <a:stretch/>
        </p:blipFill>
        <p:spPr>
          <a:xfrm>
            <a:off x="172350" y="2612675"/>
            <a:ext cx="2382649" cy="2387351"/>
          </a:xfrm>
          <a:prstGeom prst="rect">
            <a:avLst/>
          </a:prstGeom>
          <a:noFill/>
          <a:ln>
            <a:noFill/>
          </a:ln>
        </p:spPr>
      </p:pic>
      <p:pic>
        <p:nvPicPr>
          <p:cNvPr id="203" name="Google Shape;203;g3a4a03669a5_0_0"/>
          <p:cNvPicPr preferRelativeResize="0"/>
          <p:nvPr/>
        </p:nvPicPr>
        <p:blipFill rotWithShape="1">
          <a:blip r:embed="rId7">
            <a:alphaModFix/>
          </a:blip>
          <a:srcRect b="12590" l="1608" r="12826" t="11473"/>
          <a:stretch/>
        </p:blipFill>
        <p:spPr>
          <a:xfrm>
            <a:off x="4414675" y="142529"/>
            <a:ext cx="4641176" cy="549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g3a58f18e6b5_0_106" title="IMG_9869.mov">
            <a:hlinkClick r:id="rId3"/>
          </p:cNvPr>
          <p:cNvPicPr preferRelativeResize="0"/>
          <p:nvPr/>
        </p:nvPicPr>
        <p:blipFill>
          <a:blip r:embed="rId4">
            <a:alphaModFix/>
          </a:blip>
          <a:stretch>
            <a:fillRect/>
          </a:stretch>
        </p:blipFill>
        <p:spPr>
          <a:xfrm>
            <a:off x="3211113" y="152400"/>
            <a:ext cx="2721770" cy="48387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5"/>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Remaining Tasks</a:t>
            </a:r>
            <a:endParaRPr/>
          </a:p>
        </p:txBody>
      </p:sp>
      <p:sp>
        <p:nvSpPr>
          <p:cNvPr id="214" name="Google Shape;214;p5"/>
          <p:cNvSpPr txBox="1"/>
          <p:nvPr>
            <p:ph idx="1" type="body"/>
          </p:nvPr>
        </p:nvSpPr>
        <p:spPr>
          <a:xfrm>
            <a:off x="457200" y="1536953"/>
            <a:ext cx="8229600" cy="3477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Remaining in 403:</a:t>
            </a:r>
            <a:endParaRPr b="1"/>
          </a:p>
          <a:p>
            <a:pPr indent="-342900" lvl="0" marL="342900" rtl="0" algn="l">
              <a:spcBef>
                <a:spcPts val="0"/>
              </a:spcBef>
              <a:spcAft>
                <a:spcPts val="0"/>
              </a:spcAft>
              <a:buClr>
                <a:schemeClr val="dk1"/>
              </a:buClr>
              <a:buSzPts val="3200"/>
              <a:buChar char="•"/>
            </a:pPr>
            <a:r>
              <a:rPr lang="en-US"/>
              <a:t>Further testing on </a:t>
            </a:r>
            <a:r>
              <a:rPr lang="en-US"/>
              <a:t>FPGA </a:t>
            </a:r>
            <a:endParaRPr/>
          </a:p>
          <a:p>
            <a:pPr indent="0" lvl="0" marL="0" rtl="0" algn="l">
              <a:spcBef>
                <a:spcPts val="640"/>
              </a:spcBef>
              <a:spcAft>
                <a:spcPts val="0"/>
              </a:spcAft>
              <a:buNone/>
            </a:pPr>
            <a:r>
              <a:t/>
            </a:r>
            <a:endParaRPr b="1"/>
          </a:p>
          <a:p>
            <a:pPr indent="0" lvl="0" marL="0" rtl="0" algn="l">
              <a:spcBef>
                <a:spcPts val="640"/>
              </a:spcBef>
              <a:spcAft>
                <a:spcPts val="0"/>
              </a:spcAft>
              <a:buNone/>
            </a:pPr>
            <a:r>
              <a:rPr b="1" lang="en-US"/>
              <a:t>To Complete in 404</a:t>
            </a:r>
            <a:endParaRPr b="1"/>
          </a:p>
          <a:p>
            <a:pPr indent="-342900" lvl="0" marL="342900" rtl="0" algn="l">
              <a:spcBef>
                <a:spcPts val="640"/>
              </a:spcBef>
              <a:spcAft>
                <a:spcPts val="0"/>
              </a:spcAft>
              <a:buClr>
                <a:schemeClr val="dk1"/>
              </a:buClr>
              <a:buSzPts val="3200"/>
              <a:buChar char="•"/>
            </a:pPr>
            <a:r>
              <a:rPr lang="en-US"/>
              <a:t>Integration testing with other subsystems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3a44b2b59aa_0_23"/>
          <p:cNvSpPr txBox="1"/>
          <p:nvPr>
            <p:ph type="title"/>
          </p:nvPr>
        </p:nvSpPr>
        <p:spPr>
          <a:xfrm>
            <a:off x="457200" y="681583"/>
            <a:ext cx="8229600" cy="6027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a:t>Power Subsystem</a:t>
            </a:r>
            <a:endParaRPr/>
          </a:p>
          <a:p>
            <a:pPr indent="0" lvl="0" marL="0" rtl="0" algn="ctr">
              <a:spcBef>
                <a:spcPts val="0"/>
              </a:spcBef>
              <a:spcAft>
                <a:spcPts val="0"/>
              </a:spcAft>
              <a:buClr>
                <a:schemeClr val="dk1"/>
              </a:buClr>
              <a:buSzPct val="161797"/>
              <a:buFont typeface="Arial"/>
              <a:buNone/>
            </a:pPr>
            <a:r>
              <a:rPr lang="en-US" sz="1977"/>
              <a:t>Salina Teng</a:t>
            </a:r>
            <a:endParaRPr sz="1977"/>
          </a:p>
        </p:txBody>
      </p:sp>
      <p:grpSp>
        <p:nvGrpSpPr>
          <p:cNvPr id="220" name="Google Shape;220;g3a44b2b59aa_0_23"/>
          <p:cNvGrpSpPr/>
          <p:nvPr/>
        </p:nvGrpSpPr>
        <p:grpSpPr>
          <a:xfrm>
            <a:off x="779375" y="1389575"/>
            <a:ext cx="2486816" cy="3711251"/>
            <a:chOff x="1118234" y="283725"/>
            <a:chExt cx="2090816" cy="4076506"/>
          </a:xfrm>
        </p:grpSpPr>
        <p:sp>
          <p:nvSpPr>
            <p:cNvPr id="221" name="Google Shape;221;g3a44b2b59aa_0_23"/>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3a44b2b59aa_0_23"/>
            <p:cNvSpPr/>
            <p:nvPr/>
          </p:nvSpPr>
          <p:spPr>
            <a:xfrm>
              <a:off x="1118234" y="341749"/>
              <a:ext cx="2048100" cy="1423500"/>
            </a:xfrm>
            <a:prstGeom prst="rect">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3a44b2b59aa_0_23"/>
            <p:cNvSpPr/>
            <p:nvPr/>
          </p:nvSpPr>
          <p:spPr>
            <a:xfrm>
              <a:off x="1225999" y="1057934"/>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100">
                  <a:solidFill>
                    <a:schemeClr val="dk1"/>
                  </a:solidFill>
                  <a:latin typeface="Roboto Medium"/>
                  <a:ea typeface="Roboto Medium"/>
                  <a:cs typeface="Roboto Medium"/>
                  <a:sym typeface="Roboto Medium"/>
                </a:rPr>
                <a:t>Create a stable, low-noise multi-rail power design for the AWG</a:t>
              </a:r>
              <a:endParaRPr i="1" sz="1100">
                <a:solidFill>
                  <a:schemeClr val="dk1"/>
                </a:solidFill>
                <a:latin typeface="Roboto Medium"/>
                <a:ea typeface="Roboto Medium"/>
                <a:cs typeface="Roboto Medium"/>
                <a:sym typeface="Roboto Medium"/>
              </a:endParaRPr>
            </a:p>
          </p:txBody>
        </p:sp>
        <p:sp>
          <p:nvSpPr>
            <p:cNvPr id="224" name="Google Shape;224;g3a44b2b59aa_0_23"/>
            <p:cNvSpPr/>
            <p:nvPr/>
          </p:nvSpPr>
          <p:spPr>
            <a:xfrm>
              <a:off x="1178646" y="341742"/>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990000"/>
                  </a:solidFill>
                  <a:latin typeface="Roboto"/>
                  <a:ea typeface="Roboto"/>
                  <a:cs typeface="Roboto"/>
                  <a:sym typeface="Roboto"/>
                </a:rPr>
                <a:t>Design</a:t>
              </a:r>
              <a:endParaRPr sz="4000">
                <a:solidFill>
                  <a:srgbClr val="990000"/>
                </a:solidFill>
                <a:latin typeface="Roboto Thin"/>
                <a:ea typeface="Roboto Thin"/>
                <a:cs typeface="Roboto Thin"/>
                <a:sym typeface="Roboto Thin"/>
              </a:endParaRPr>
            </a:p>
          </p:txBody>
        </p:sp>
        <p:sp>
          <p:nvSpPr>
            <p:cNvPr id="225" name="Google Shape;225;g3a44b2b59aa_0_23"/>
            <p:cNvSpPr/>
            <p:nvPr/>
          </p:nvSpPr>
          <p:spPr>
            <a:xfrm rot="5400000">
              <a:off x="1947731" y="1820733"/>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3a44b2b59aa_0_23"/>
            <p:cNvSpPr/>
            <p:nvPr/>
          </p:nvSpPr>
          <p:spPr>
            <a:xfrm>
              <a:off x="1118297" y="2154331"/>
              <a:ext cx="2090700" cy="22059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Defined </a:t>
              </a:r>
              <a:r>
                <a:rPr b="1" lang="en-US" sz="1000">
                  <a:solidFill>
                    <a:srgbClr val="FFFFFF"/>
                  </a:solidFill>
                  <a:latin typeface="Roboto"/>
                  <a:ea typeface="Roboto"/>
                  <a:cs typeface="Roboto"/>
                  <a:sym typeface="Roboto"/>
                </a:rPr>
                <a:t>+12V → ±10V, +5V, +3.3V, +3.3V_CLEAN rails</a:t>
              </a:r>
              <a:r>
                <a:rPr lang="en-US" sz="1000">
                  <a:solidFill>
                    <a:srgbClr val="FFFFFF"/>
                  </a:solidFill>
                  <a:latin typeface="Roboto"/>
                  <a:ea typeface="Roboto"/>
                  <a:cs typeface="Roboto"/>
                  <a:sym typeface="Roboto"/>
                </a:rPr>
                <a:t> on schematic/PCB</a:t>
              </a:r>
              <a:endParaRPr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Added input protection &amp; filters</a:t>
              </a:r>
              <a:endParaRPr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Selected the proper DC/DC converters for all rails</a:t>
              </a:r>
              <a:endParaRPr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Added precision VREF IC for clean DAC reference</a:t>
              </a:r>
              <a:endParaRPr sz="1000">
                <a:solidFill>
                  <a:srgbClr val="FFFFFF"/>
                </a:solidFill>
                <a:latin typeface="Roboto"/>
                <a:ea typeface="Roboto"/>
                <a:cs typeface="Roboto"/>
                <a:sym typeface="Roboto"/>
              </a:endParaRPr>
            </a:p>
          </p:txBody>
        </p:sp>
      </p:grpSp>
      <p:grpSp>
        <p:nvGrpSpPr>
          <p:cNvPr id="227" name="Google Shape;227;g3a44b2b59aa_0_23"/>
          <p:cNvGrpSpPr/>
          <p:nvPr/>
        </p:nvGrpSpPr>
        <p:grpSpPr>
          <a:xfrm>
            <a:off x="3328588" y="1389575"/>
            <a:ext cx="2486816" cy="3711155"/>
            <a:chOff x="1118234" y="283725"/>
            <a:chExt cx="2090816" cy="4076400"/>
          </a:xfrm>
        </p:grpSpPr>
        <p:sp>
          <p:nvSpPr>
            <p:cNvPr id="228" name="Google Shape;228;g3a44b2b59aa_0_23"/>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3a44b2b59aa_0_23"/>
            <p:cNvSpPr/>
            <p:nvPr/>
          </p:nvSpPr>
          <p:spPr>
            <a:xfrm>
              <a:off x="1118234" y="341749"/>
              <a:ext cx="2048100" cy="1423500"/>
            </a:xfrm>
            <a:prstGeom prst="rect">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3a44b2b59aa_0_23"/>
            <p:cNvSpPr/>
            <p:nvPr/>
          </p:nvSpPr>
          <p:spPr>
            <a:xfrm>
              <a:off x="1286344" y="1074059"/>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100">
                  <a:solidFill>
                    <a:schemeClr val="dk1"/>
                  </a:solidFill>
                  <a:latin typeface="Roboto Medium"/>
                  <a:ea typeface="Roboto Medium"/>
                  <a:cs typeface="Roboto Medium"/>
                  <a:sym typeface="Roboto Medium"/>
                </a:rPr>
                <a:t>Verify converter startup behavior, rail stability, and load performance</a:t>
              </a:r>
              <a:endParaRPr i="1" sz="1100">
                <a:solidFill>
                  <a:schemeClr val="dk1"/>
                </a:solidFill>
                <a:latin typeface="Roboto Medium"/>
                <a:ea typeface="Roboto Medium"/>
                <a:cs typeface="Roboto Medium"/>
                <a:sym typeface="Roboto Medium"/>
              </a:endParaRPr>
            </a:p>
          </p:txBody>
        </p:sp>
        <p:sp>
          <p:nvSpPr>
            <p:cNvPr id="231" name="Google Shape;231;g3a44b2b59aa_0_23"/>
            <p:cNvSpPr/>
            <p:nvPr/>
          </p:nvSpPr>
          <p:spPr>
            <a:xfrm>
              <a:off x="1286361" y="399072"/>
              <a:ext cx="11976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990000"/>
                  </a:solidFill>
                  <a:latin typeface="Roboto"/>
                  <a:ea typeface="Roboto"/>
                  <a:cs typeface="Roboto"/>
                  <a:sym typeface="Roboto"/>
                </a:rPr>
                <a:t>Test</a:t>
              </a:r>
              <a:endParaRPr sz="4000">
                <a:solidFill>
                  <a:srgbClr val="990000"/>
                </a:solidFill>
                <a:latin typeface="Roboto Thin"/>
                <a:ea typeface="Roboto Thin"/>
                <a:cs typeface="Roboto Thin"/>
                <a:sym typeface="Roboto Thin"/>
              </a:endParaRPr>
            </a:p>
          </p:txBody>
        </p:sp>
        <p:sp>
          <p:nvSpPr>
            <p:cNvPr id="232" name="Google Shape;232;g3a44b2b59aa_0_23"/>
            <p:cNvSpPr/>
            <p:nvPr/>
          </p:nvSpPr>
          <p:spPr>
            <a:xfrm rot="5400000">
              <a:off x="1947731" y="1820733"/>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3a44b2b59aa_0_23"/>
            <p:cNvSpPr/>
            <p:nvPr/>
          </p:nvSpPr>
          <p:spPr>
            <a:xfrm>
              <a:off x="1118297" y="2154333"/>
              <a:ext cx="2030400" cy="21036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Simulated transient/steady-state rail performance in LTspice</a:t>
              </a:r>
              <a:endParaRPr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Measured rail voltage and startup behavior</a:t>
              </a:r>
              <a:endParaRPr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Performed load-step and Vin-step tests on all rails</a:t>
              </a:r>
              <a:endParaRPr sz="1000">
                <a:solidFill>
                  <a:srgbClr val="FFFFFF"/>
                </a:solidFill>
                <a:latin typeface="Roboto"/>
                <a:ea typeface="Roboto"/>
                <a:cs typeface="Roboto"/>
                <a:sym typeface="Roboto"/>
              </a:endParaRPr>
            </a:p>
          </p:txBody>
        </p:sp>
      </p:grpSp>
      <p:grpSp>
        <p:nvGrpSpPr>
          <p:cNvPr id="234" name="Google Shape;234;g3a44b2b59aa_0_23"/>
          <p:cNvGrpSpPr/>
          <p:nvPr/>
        </p:nvGrpSpPr>
        <p:grpSpPr>
          <a:xfrm>
            <a:off x="5877800" y="1389575"/>
            <a:ext cx="2486816" cy="3711155"/>
            <a:chOff x="1118234" y="283725"/>
            <a:chExt cx="2090816" cy="4076400"/>
          </a:xfrm>
        </p:grpSpPr>
        <p:sp>
          <p:nvSpPr>
            <p:cNvPr id="235" name="Google Shape;235;g3a44b2b59aa_0_23"/>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3a44b2b59aa_0_23"/>
            <p:cNvSpPr/>
            <p:nvPr/>
          </p:nvSpPr>
          <p:spPr>
            <a:xfrm>
              <a:off x="1118234" y="341749"/>
              <a:ext cx="2048100" cy="1423500"/>
            </a:xfrm>
            <a:prstGeom prst="rect">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3a44b2b59aa_0_23"/>
            <p:cNvSpPr/>
            <p:nvPr/>
          </p:nvSpPr>
          <p:spPr>
            <a:xfrm>
              <a:off x="1210598" y="1072695"/>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solidFill>
                    <a:schemeClr val="dk1"/>
                  </a:solidFill>
                  <a:latin typeface="Roboto Medium"/>
                  <a:ea typeface="Roboto Medium"/>
                  <a:cs typeface="Roboto Medium"/>
                  <a:sym typeface="Roboto Medium"/>
                </a:rPr>
                <a:t>Quantitatively confirm rail accuracy, noise, and reliability</a:t>
              </a:r>
              <a:endParaRPr i="1" sz="1200">
                <a:solidFill>
                  <a:schemeClr val="dk1"/>
                </a:solidFill>
                <a:latin typeface="Roboto Medium"/>
                <a:ea typeface="Roboto Medium"/>
                <a:cs typeface="Roboto Medium"/>
                <a:sym typeface="Roboto Medium"/>
              </a:endParaRPr>
            </a:p>
          </p:txBody>
        </p:sp>
        <p:sp>
          <p:nvSpPr>
            <p:cNvPr id="238" name="Google Shape;238;g3a44b2b59aa_0_23"/>
            <p:cNvSpPr/>
            <p:nvPr/>
          </p:nvSpPr>
          <p:spPr>
            <a:xfrm>
              <a:off x="1178633" y="397687"/>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990000"/>
                  </a:solidFill>
                  <a:latin typeface="Roboto"/>
                  <a:ea typeface="Roboto"/>
                  <a:cs typeface="Roboto"/>
                  <a:sym typeface="Roboto"/>
                </a:rPr>
                <a:t>Validate</a:t>
              </a:r>
              <a:endParaRPr sz="4000">
                <a:solidFill>
                  <a:srgbClr val="990000"/>
                </a:solidFill>
                <a:latin typeface="Roboto Thin"/>
                <a:ea typeface="Roboto Thin"/>
                <a:cs typeface="Roboto Thin"/>
                <a:sym typeface="Roboto Thin"/>
              </a:endParaRPr>
            </a:p>
          </p:txBody>
        </p:sp>
        <p:sp>
          <p:nvSpPr>
            <p:cNvPr id="239" name="Google Shape;239;g3a44b2b59aa_0_23"/>
            <p:cNvSpPr/>
            <p:nvPr/>
          </p:nvSpPr>
          <p:spPr>
            <a:xfrm rot="5400000">
              <a:off x="1947731" y="1820733"/>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3a44b2b59aa_0_23"/>
            <p:cNvSpPr/>
            <p:nvPr/>
          </p:nvSpPr>
          <p:spPr>
            <a:xfrm>
              <a:off x="1118297" y="2154333"/>
              <a:ext cx="2030400" cy="21036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Confirmed voltage rail accuracy (±2% tolerance) and load regulation</a:t>
              </a:r>
              <a:endParaRPr b="1"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b="1"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Voltage rails remain stable for over 15 minutes of usage</a:t>
              </a:r>
              <a:endParaRPr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3a44b2b59aa_0_0"/>
          <p:cNvSpPr txBox="1"/>
          <p:nvPr>
            <p:ph type="title"/>
          </p:nvPr>
        </p:nvSpPr>
        <p:spPr>
          <a:xfrm>
            <a:off x="457200" y="642083"/>
            <a:ext cx="82296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sz="2800"/>
              <a:t>Power Design Accomplishments</a:t>
            </a:r>
            <a:endParaRPr sz="2800"/>
          </a:p>
        </p:txBody>
      </p:sp>
      <p:pic>
        <p:nvPicPr>
          <p:cNvPr id="246" name="Google Shape;246;g3a44b2b59aa_0_0"/>
          <p:cNvPicPr preferRelativeResize="0"/>
          <p:nvPr/>
        </p:nvPicPr>
        <p:blipFill>
          <a:blip r:embed="rId3">
            <a:alphaModFix/>
          </a:blip>
          <a:stretch>
            <a:fillRect/>
          </a:stretch>
        </p:blipFill>
        <p:spPr>
          <a:xfrm>
            <a:off x="190925" y="1374400"/>
            <a:ext cx="2714700" cy="1657775"/>
          </a:xfrm>
          <a:prstGeom prst="rect">
            <a:avLst/>
          </a:prstGeom>
          <a:noFill/>
          <a:ln>
            <a:noFill/>
          </a:ln>
        </p:spPr>
      </p:pic>
      <p:pic>
        <p:nvPicPr>
          <p:cNvPr id="247" name="Google Shape;247;g3a44b2b59aa_0_0"/>
          <p:cNvPicPr preferRelativeResize="0"/>
          <p:nvPr/>
        </p:nvPicPr>
        <p:blipFill>
          <a:blip r:embed="rId4">
            <a:alphaModFix/>
          </a:blip>
          <a:stretch>
            <a:fillRect/>
          </a:stretch>
        </p:blipFill>
        <p:spPr>
          <a:xfrm>
            <a:off x="3157812" y="1383800"/>
            <a:ext cx="2714699" cy="1638947"/>
          </a:xfrm>
          <a:prstGeom prst="rect">
            <a:avLst/>
          </a:prstGeom>
          <a:noFill/>
          <a:ln>
            <a:noFill/>
          </a:ln>
        </p:spPr>
      </p:pic>
      <p:pic>
        <p:nvPicPr>
          <p:cNvPr id="248" name="Google Shape;248;g3a44b2b59aa_0_0"/>
          <p:cNvPicPr preferRelativeResize="0"/>
          <p:nvPr/>
        </p:nvPicPr>
        <p:blipFill>
          <a:blip r:embed="rId5">
            <a:alphaModFix/>
          </a:blip>
          <a:stretch>
            <a:fillRect/>
          </a:stretch>
        </p:blipFill>
        <p:spPr>
          <a:xfrm>
            <a:off x="3142175" y="3303050"/>
            <a:ext cx="2745924" cy="1654135"/>
          </a:xfrm>
          <a:prstGeom prst="rect">
            <a:avLst/>
          </a:prstGeom>
          <a:noFill/>
          <a:ln>
            <a:noFill/>
          </a:ln>
        </p:spPr>
      </p:pic>
      <p:pic>
        <p:nvPicPr>
          <p:cNvPr id="249" name="Google Shape;249;g3a44b2b59aa_0_0"/>
          <p:cNvPicPr preferRelativeResize="0"/>
          <p:nvPr/>
        </p:nvPicPr>
        <p:blipFill>
          <a:blip r:embed="rId6">
            <a:alphaModFix/>
          </a:blip>
          <a:stretch>
            <a:fillRect/>
          </a:stretch>
        </p:blipFill>
        <p:spPr>
          <a:xfrm>
            <a:off x="190925" y="3301225"/>
            <a:ext cx="2745926" cy="1657775"/>
          </a:xfrm>
          <a:prstGeom prst="rect">
            <a:avLst/>
          </a:prstGeom>
          <a:noFill/>
          <a:ln>
            <a:noFill/>
          </a:ln>
        </p:spPr>
      </p:pic>
      <p:pic>
        <p:nvPicPr>
          <p:cNvPr id="250" name="Google Shape;250;g3a44b2b59aa_0_0"/>
          <p:cNvPicPr preferRelativeResize="0"/>
          <p:nvPr/>
        </p:nvPicPr>
        <p:blipFill>
          <a:blip r:embed="rId7">
            <a:alphaModFix/>
          </a:blip>
          <a:stretch>
            <a:fillRect/>
          </a:stretch>
        </p:blipFill>
        <p:spPr>
          <a:xfrm>
            <a:off x="6093413" y="3299400"/>
            <a:ext cx="2745924" cy="1661420"/>
          </a:xfrm>
          <a:prstGeom prst="rect">
            <a:avLst/>
          </a:prstGeom>
          <a:noFill/>
          <a:ln>
            <a:noFill/>
          </a:ln>
        </p:spPr>
      </p:pic>
      <p:pic>
        <p:nvPicPr>
          <p:cNvPr id="251" name="Google Shape;251;g3a44b2b59aa_0_0" title="image0 (64).jpeg"/>
          <p:cNvPicPr preferRelativeResize="0"/>
          <p:nvPr/>
        </p:nvPicPr>
        <p:blipFill>
          <a:blip r:embed="rId8">
            <a:alphaModFix/>
          </a:blip>
          <a:stretch>
            <a:fillRect/>
          </a:stretch>
        </p:blipFill>
        <p:spPr>
          <a:xfrm>
            <a:off x="6301511" y="1258499"/>
            <a:ext cx="2361073" cy="1889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3a54788cbb8_0_21"/>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Remaining Tasks</a:t>
            </a:r>
            <a:endParaRPr/>
          </a:p>
        </p:txBody>
      </p:sp>
      <p:sp>
        <p:nvSpPr>
          <p:cNvPr id="257" name="Google Shape;257;g3a54788cbb8_0_21"/>
          <p:cNvSpPr txBox="1"/>
          <p:nvPr>
            <p:ph idx="1" type="body"/>
          </p:nvPr>
        </p:nvSpPr>
        <p:spPr>
          <a:xfrm>
            <a:off x="457200" y="1536950"/>
            <a:ext cx="7044600" cy="34779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spcBef>
                <a:spcPts val="0"/>
              </a:spcBef>
              <a:spcAft>
                <a:spcPts val="0"/>
              </a:spcAft>
              <a:buNone/>
            </a:pPr>
            <a:r>
              <a:rPr b="1" lang="en-US"/>
              <a:t>Remaining in 403:</a:t>
            </a:r>
            <a:endParaRPr b="1"/>
          </a:p>
          <a:p>
            <a:pPr indent="-370840" lvl="0" marL="342900" rtl="0" algn="l">
              <a:spcBef>
                <a:spcPts val="640"/>
              </a:spcBef>
              <a:spcAft>
                <a:spcPts val="0"/>
              </a:spcAft>
              <a:buSzPct val="100000"/>
              <a:buChar char="•"/>
            </a:pPr>
            <a:r>
              <a:rPr lang="en-US"/>
              <a:t>Verify each rail operates stably for 30 minutes under full load</a:t>
            </a:r>
            <a:endParaRPr/>
          </a:p>
          <a:p>
            <a:pPr indent="0" lvl="0" marL="342900" rtl="0" algn="l">
              <a:spcBef>
                <a:spcPts val="640"/>
              </a:spcBef>
              <a:spcAft>
                <a:spcPts val="0"/>
              </a:spcAft>
              <a:buNone/>
            </a:pPr>
            <a:r>
              <a:t/>
            </a:r>
            <a:endParaRPr/>
          </a:p>
          <a:p>
            <a:pPr indent="0" lvl="0" marL="0" rtl="0" algn="l">
              <a:spcBef>
                <a:spcPts val="640"/>
              </a:spcBef>
              <a:spcAft>
                <a:spcPts val="0"/>
              </a:spcAft>
              <a:buNone/>
            </a:pPr>
            <a:r>
              <a:t/>
            </a:r>
            <a:endParaRPr b="1"/>
          </a:p>
          <a:p>
            <a:pPr indent="0" lvl="0" marL="0" rtl="0" algn="l">
              <a:spcBef>
                <a:spcPts val="640"/>
              </a:spcBef>
              <a:spcAft>
                <a:spcPts val="0"/>
              </a:spcAft>
              <a:buNone/>
            </a:pPr>
            <a:r>
              <a:rPr b="1" lang="en-US"/>
              <a:t>To Complete in 404</a:t>
            </a:r>
            <a:endParaRPr b="1"/>
          </a:p>
          <a:p>
            <a:pPr indent="-370840" lvl="0" marL="342900" rtl="0" algn="l">
              <a:spcBef>
                <a:spcPts val="640"/>
              </a:spcBef>
              <a:spcAft>
                <a:spcPts val="0"/>
              </a:spcAft>
              <a:buSzPct val="100000"/>
              <a:buChar char="•"/>
            </a:pPr>
            <a:r>
              <a:rPr lang="en-US"/>
              <a:t>Confirm rails meet maximum load current requirements</a:t>
            </a:r>
            <a:endParaRPr/>
          </a:p>
          <a:p>
            <a:pPr indent="-366395" lvl="0" marL="342900" rtl="0" algn="l">
              <a:spcBef>
                <a:spcPts val="640"/>
              </a:spcBef>
              <a:spcAft>
                <a:spcPts val="0"/>
              </a:spcAft>
              <a:buSzPct val="100000"/>
              <a:buChar char="•"/>
            </a:pPr>
            <a:r>
              <a:rPr lang="en-US" sz="3100"/>
              <a:t>Validate rails reliably power all subsystems </a:t>
            </a:r>
            <a:endParaRPr sz="3100"/>
          </a:p>
          <a:p>
            <a:pPr indent="0" lvl="0" marL="342900" rtl="0" algn="l">
              <a:spcBef>
                <a:spcPts val="640"/>
              </a:spcBef>
              <a:spcAft>
                <a:spcPts val="0"/>
              </a:spcAft>
              <a:buNone/>
            </a:pPr>
            <a:r>
              <a:rPr lang="en-US" sz="3100"/>
              <a:t>(DAC, MCU, Memory, FPGA, Analog Output Stage)</a:t>
            </a:r>
            <a:endParaRPr sz="3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3a44b2b59aa_0_48"/>
          <p:cNvSpPr txBox="1"/>
          <p:nvPr>
            <p:ph type="title"/>
          </p:nvPr>
        </p:nvSpPr>
        <p:spPr>
          <a:xfrm>
            <a:off x="457200" y="722533"/>
            <a:ext cx="8229600" cy="6027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a:t>DAC/Output Filter </a:t>
            </a:r>
            <a:r>
              <a:rPr lang="en-US">
                <a:extLst>
                  <a:ext uri="http://customooxmlschemas.google.com/">
                    <go:slidesCustomData xmlns:go="http://customooxmlschemas.google.com/" textRoundtripDataId="1"/>
                  </a:ext>
                </a:extLst>
              </a:rPr>
              <a:t>Subsystem</a:t>
            </a:r>
            <a:endParaRPr/>
          </a:p>
          <a:p>
            <a:pPr indent="0" lvl="0" marL="0" rtl="0" algn="ctr">
              <a:spcBef>
                <a:spcPts val="0"/>
              </a:spcBef>
              <a:spcAft>
                <a:spcPts val="0"/>
              </a:spcAft>
              <a:buClr>
                <a:schemeClr val="dk1"/>
              </a:buClr>
              <a:buSzPct val="161797"/>
              <a:buFont typeface="Arial"/>
              <a:buNone/>
            </a:pPr>
            <a:r>
              <a:rPr lang="en-US" sz="1977"/>
              <a:t>Salina Teng</a:t>
            </a:r>
            <a:endParaRPr sz="1977"/>
          </a:p>
        </p:txBody>
      </p:sp>
      <p:grpSp>
        <p:nvGrpSpPr>
          <p:cNvPr id="263" name="Google Shape;263;g3a44b2b59aa_0_48"/>
          <p:cNvGrpSpPr/>
          <p:nvPr/>
        </p:nvGrpSpPr>
        <p:grpSpPr>
          <a:xfrm>
            <a:off x="779375" y="1389575"/>
            <a:ext cx="2486816" cy="3711155"/>
            <a:chOff x="1118234" y="283725"/>
            <a:chExt cx="2090816" cy="4076400"/>
          </a:xfrm>
        </p:grpSpPr>
        <p:sp>
          <p:nvSpPr>
            <p:cNvPr id="264" name="Google Shape;264;g3a44b2b59aa_0_48"/>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3a44b2b59aa_0_48"/>
            <p:cNvSpPr/>
            <p:nvPr/>
          </p:nvSpPr>
          <p:spPr>
            <a:xfrm>
              <a:off x="1118234" y="341749"/>
              <a:ext cx="2048100" cy="14235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3a44b2b59aa_0_48"/>
            <p:cNvSpPr/>
            <p:nvPr/>
          </p:nvSpPr>
          <p:spPr>
            <a:xfrm>
              <a:off x="1225999" y="1167844"/>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100">
                  <a:solidFill>
                    <a:schemeClr val="dk1"/>
                  </a:solidFill>
                  <a:latin typeface="Roboto Medium"/>
                  <a:ea typeface="Roboto Medium"/>
                  <a:cs typeface="Roboto Medium"/>
                  <a:sym typeface="Roboto Medium"/>
                </a:rPr>
                <a:t>Create a clean ±5V, 100 kHz analog output path for the AWG</a:t>
              </a:r>
              <a:endParaRPr i="1" sz="1100">
                <a:solidFill>
                  <a:schemeClr val="dk1"/>
                </a:solidFill>
                <a:latin typeface="Roboto Medium"/>
                <a:ea typeface="Roboto Medium"/>
                <a:cs typeface="Roboto Medium"/>
                <a:sym typeface="Roboto Medium"/>
              </a:endParaRPr>
            </a:p>
          </p:txBody>
        </p:sp>
        <p:sp>
          <p:nvSpPr>
            <p:cNvPr id="267" name="Google Shape;267;g3a44b2b59aa_0_48"/>
            <p:cNvSpPr/>
            <p:nvPr/>
          </p:nvSpPr>
          <p:spPr>
            <a:xfrm>
              <a:off x="1218214" y="424055"/>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990000"/>
                  </a:solidFill>
                  <a:latin typeface="Roboto"/>
                  <a:ea typeface="Roboto"/>
                  <a:cs typeface="Roboto"/>
                  <a:sym typeface="Roboto"/>
                </a:rPr>
                <a:t>Design</a:t>
              </a:r>
              <a:endParaRPr sz="4000">
                <a:solidFill>
                  <a:srgbClr val="990000"/>
                </a:solidFill>
                <a:latin typeface="Roboto Thin"/>
                <a:ea typeface="Roboto Thin"/>
                <a:cs typeface="Roboto Thin"/>
                <a:sym typeface="Roboto Thin"/>
              </a:endParaRPr>
            </a:p>
          </p:txBody>
        </p:sp>
        <p:sp>
          <p:nvSpPr>
            <p:cNvPr id="268" name="Google Shape;268;g3a44b2b59aa_0_48"/>
            <p:cNvSpPr/>
            <p:nvPr/>
          </p:nvSpPr>
          <p:spPr>
            <a:xfrm rot="5400000">
              <a:off x="1947731" y="1820733"/>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3a44b2b59aa_0_48"/>
            <p:cNvSpPr/>
            <p:nvPr/>
          </p:nvSpPr>
          <p:spPr>
            <a:xfrm>
              <a:off x="1118297" y="2154333"/>
              <a:ext cx="2030400" cy="21036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Defined DAC → I/V Converter → Low-pass → </a:t>
              </a:r>
              <a:endParaRPr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rPr lang="en-US" sz="1000">
                  <a:solidFill>
                    <a:srgbClr val="FFFFFF"/>
                  </a:solidFill>
                  <a:latin typeface="Roboto"/>
                  <a:ea typeface="Roboto"/>
                  <a:cs typeface="Roboto"/>
                  <a:sym typeface="Roboto"/>
                </a:rPr>
                <a:t>Unity Gain Buffer design on schematic/PCB</a:t>
              </a:r>
              <a:endParaRPr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Ensured ±10V rails support ±5V swing into 50 Ω at 100 kHz</a:t>
              </a:r>
              <a:endParaRPr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Selected proper op-amps and passive component values to meet design specifications</a:t>
              </a:r>
              <a:endParaRPr sz="1000">
                <a:solidFill>
                  <a:srgbClr val="FFFFFF"/>
                </a:solidFill>
                <a:latin typeface="Roboto"/>
                <a:ea typeface="Roboto"/>
                <a:cs typeface="Roboto"/>
                <a:sym typeface="Roboto"/>
              </a:endParaRPr>
            </a:p>
          </p:txBody>
        </p:sp>
      </p:grpSp>
      <p:grpSp>
        <p:nvGrpSpPr>
          <p:cNvPr id="270" name="Google Shape;270;g3a44b2b59aa_0_48"/>
          <p:cNvGrpSpPr/>
          <p:nvPr/>
        </p:nvGrpSpPr>
        <p:grpSpPr>
          <a:xfrm>
            <a:off x="3328588" y="1389575"/>
            <a:ext cx="2486816" cy="3711155"/>
            <a:chOff x="1118234" y="283725"/>
            <a:chExt cx="2090816" cy="4076400"/>
          </a:xfrm>
        </p:grpSpPr>
        <p:sp>
          <p:nvSpPr>
            <p:cNvPr id="271" name="Google Shape;271;g3a44b2b59aa_0_48"/>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3a44b2b59aa_0_48"/>
            <p:cNvSpPr/>
            <p:nvPr/>
          </p:nvSpPr>
          <p:spPr>
            <a:xfrm>
              <a:off x="1118234" y="341749"/>
              <a:ext cx="2048100" cy="1423500"/>
            </a:xfrm>
            <a:prstGeom prst="rect">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3a44b2b59aa_0_48"/>
            <p:cNvSpPr/>
            <p:nvPr/>
          </p:nvSpPr>
          <p:spPr>
            <a:xfrm>
              <a:off x="1256140" y="1093913"/>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100">
                  <a:solidFill>
                    <a:schemeClr val="dk1"/>
                  </a:solidFill>
                  <a:latin typeface="Roboto Medium"/>
                  <a:ea typeface="Roboto Medium"/>
                  <a:cs typeface="Roboto Medium"/>
                  <a:sym typeface="Roboto Medium"/>
                </a:rPr>
                <a:t>Verify analog signal integrity and stage-to-stage performance</a:t>
              </a:r>
              <a:endParaRPr i="1" sz="1100">
                <a:solidFill>
                  <a:schemeClr val="dk1"/>
                </a:solidFill>
                <a:latin typeface="Roboto Medium"/>
                <a:ea typeface="Roboto Medium"/>
                <a:cs typeface="Roboto Medium"/>
                <a:sym typeface="Roboto Medium"/>
              </a:endParaRPr>
            </a:p>
          </p:txBody>
        </p:sp>
        <p:sp>
          <p:nvSpPr>
            <p:cNvPr id="274" name="Google Shape;274;g3a44b2b59aa_0_48"/>
            <p:cNvSpPr/>
            <p:nvPr/>
          </p:nvSpPr>
          <p:spPr>
            <a:xfrm>
              <a:off x="1247476" y="429073"/>
              <a:ext cx="11976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990000"/>
                  </a:solidFill>
                  <a:latin typeface="Roboto"/>
                  <a:ea typeface="Roboto"/>
                  <a:cs typeface="Roboto"/>
                  <a:sym typeface="Roboto"/>
                </a:rPr>
                <a:t>Test</a:t>
              </a:r>
              <a:endParaRPr sz="4000">
                <a:solidFill>
                  <a:srgbClr val="990000"/>
                </a:solidFill>
                <a:latin typeface="Roboto Thin"/>
                <a:ea typeface="Roboto Thin"/>
                <a:cs typeface="Roboto Thin"/>
                <a:sym typeface="Roboto Thin"/>
              </a:endParaRPr>
            </a:p>
          </p:txBody>
        </p:sp>
        <p:sp>
          <p:nvSpPr>
            <p:cNvPr id="275" name="Google Shape;275;g3a44b2b59aa_0_48"/>
            <p:cNvSpPr/>
            <p:nvPr/>
          </p:nvSpPr>
          <p:spPr>
            <a:xfrm rot="5400000">
              <a:off x="1947731" y="1820733"/>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3a44b2b59aa_0_48"/>
            <p:cNvSpPr/>
            <p:nvPr/>
          </p:nvSpPr>
          <p:spPr>
            <a:xfrm>
              <a:off x="1118297" y="2154333"/>
              <a:ext cx="2030400" cy="21036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Measured DAC </a:t>
              </a:r>
              <a:r>
                <a:rPr lang="en-US" sz="1000">
                  <a:solidFill>
                    <a:schemeClr val="lt1"/>
                  </a:solidFill>
                  <a:latin typeface="Roboto"/>
                  <a:ea typeface="Roboto"/>
                  <a:cs typeface="Roboto"/>
                  <a:sym typeface="Roboto"/>
                </a:rPr>
                <a:t>→ I/V Converter voltage value accuracy</a:t>
              </a:r>
              <a:endParaRPr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Confirmed low-pass cutoff (150 kHz) and attenuation</a:t>
              </a:r>
              <a:endParaRPr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Tested unity gain buffer output swing and load drive (</a:t>
              </a:r>
              <a:r>
                <a:rPr lang="en-US" sz="1000">
                  <a:solidFill>
                    <a:schemeClr val="lt1"/>
                  </a:solidFill>
                  <a:latin typeface="Roboto"/>
                  <a:ea typeface="Roboto"/>
                  <a:cs typeface="Roboto"/>
                  <a:sym typeface="Roboto"/>
                </a:rPr>
                <a:t>50 Ω</a:t>
              </a:r>
              <a:r>
                <a:rPr lang="en-US" sz="1000">
                  <a:solidFill>
                    <a:srgbClr val="FFFFFF"/>
                  </a:solidFill>
                  <a:latin typeface="Roboto"/>
                  <a:ea typeface="Roboto"/>
                  <a:cs typeface="Roboto"/>
                  <a:sym typeface="Roboto"/>
                </a:rPr>
                <a:t>)</a:t>
              </a:r>
              <a:endParaRPr sz="1000">
                <a:solidFill>
                  <a:srgbClr val="FFFFFF"/>
                </a:solidFill>
                <a:latin typeface="Roboto"/>
                <a:ea typeface="Roboto"/>
                <a:cs typeface="Roboto"/>
                <a:sym typeface="Roboto"/>
              </a:endParaRPr>
            </a:p>
          </p:txBody>
        </p:sp>
      </p:grpSp>
      <p:grpSp>
        <p:nvGrpSpPr>
          <p:cNvPr id="277" name="Google Shape;277;g3a44b2b59aa_0_48"/>
          <p:cNvGrpSpPr/>
          <p:nvPr/>
        </p:nvGrpSpPr>
        <p:grpSpPr>
          <a:xfrm>
            <a:off x="5877800" y="1389575"/>
            <a:ext cx="2486816" cy="3711155"/>
            <a:chOff x="1118234" y="283725"/>
            <a:chExt cx="2090816" cy="4076400"/>
          </a:xfrm>
        </p:grpSpPr>
        <p:sp>
          <p:nvSpPr>
            <p:cNvPr id="278" name="Google Shape;278;g3a44b2b59aa_0_48"/>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3a44b2b59aa_0_48"/>
            <p:cNvSpPr/>
            <p:nvPr/>
          </p:nvSpPr>
          <p:spPr>
            <a:xfrm>
              <a:off x="1118234" y="341749"/>
              <a:ext cx="2048100" cy="1423500"/>
            </a:xfrm>
            <a:prstGeom prst="rect">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3a44b2b59aa_0_48"/>
            <p:cNvSpPr/>
            <p:nvPr/>
          </p:nvSpPr>
          <p:spPr>
            <a:xfrm>
              <a:off x="1210598" y="1072695"/>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solidFill>
                    <a:schemeClr val="dk1"/>
                  </a:solidFill>
                  <a:latin typeface="Roboto Medium"/>
                  <a:ea typeface="Roboto Medium"/>
                  <a:cs typeface="Roboto Medium"/>
                  <a:sym typeface="Roboto Medium"/>
                </a:rPr>
                <a:t>Confirm final output meets AWG performance requirements</a:t>
              </a:r>
              <a:endParaRPr i="1" sz="1200">
                <a:solidFill>
                  <a:schemeClr val="dk1"/>
                </a:solidFill>
                <a:latin typeface="Roboto Medium"/>
                <a:ea typeface="Roboto Medium"/>
                <a:cs typeface="Roboto Medium"/>
                <a:sym typeface="Roboto Medium"/>
              </a:endParaRPr>
            </a:p>
          </p:txBody>
        </p:sp>
        <p:sp>
          <p:nvSpPr>
            <p:cNvPr id="281" name="Google Shape;281;g3a44b2b59aa_0_48"/>
            <p:cNvSpPr/>
            <p:nvPr/>
          </p:nvSpPr>
          <p:spPr>
            <a:xfrm>
              <a:off x="1217508" y="438301"/>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990000"/>
                  </a:solidFill>
                  <a:latin typeface="Roboto"/>
                  <a:ea typeface="Roboto"/>
                  <a:cs typeface="Roboto"/>
                  <a:sym typeface="Roboto"/>
                </a:rPr>
                <a:t>Validate</a:t>
              </a:r>
              <a:endParaRPr sz="4000">
                <a:solidFill>
                  <a:srgbClr val="990000"/>
                </a:solidFill>
                <a:latin typeface="Roboto Thin"/>
                <a:ea typeface="Roboto Thin"/>
                <a:cs typeface="Roboto Thin"/>
                <a:sym typeface="Roboto Thin"/>
              </a:endParaRPr>
            </a:p>
          </p:txBody>
        </p:sp>
        <p:sp>
          <p:nvSpPr>
            <p:cNvPr id="282" name="Google Shape;282;g3a44b2b59aa_0_48"/>
            <p:cNvSpPr/>
            <p:nvPr/>
          </p:nvSpPr>
          <p:spPr>
            <a:xfrm rot="5400000">
              <a:off x="1947731" y="1820733"/>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3a44b2b59aa_0_48"/>
            <p:cNvSpPr/>
            <p:nvPr/>
          </p:nvSpPr>
          <p:spPr>
            <a:xfrm>
              <a:off x="1118297" y="2154333"/>
              <a:ext cx="2030400" cy="21036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Verified full-chain output: </a:t>
              </a:r>
              <a:r>
                <a:rPr lang="en-US" sz="1000">
                  <a:solidFill>
                    <a:schemeClr val="lt1"/>
                  </a:solidFill>
                  <a:latin typeface="Roboto"/>
                  <a:ea typeface="Roboto"/>
                  <a:cs typeface="Roboto"/>
                  <a:sym typeface="Roboto"/>
                </a:rPr>
                <a:t>±5V, 50 Ω</a:t>
              </a:r>
              <a:endParaRPr b="1"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b="1"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Ensured stable operation on </a:t>
              </a:r>
              <a:r>
                <a:rPr lang="en-US" sz="1000">
                  <a:solidFill>
                    <a:schemeClr val="lt1"/>
                  </a:solidFill>
                  <a:latin typeface="Roboto"/>
                  <a:ea typeface="Roboto"/>
                  <a:cs typeface="Roboto"/>
                  <a:sym typeface="Roboto"/>
                </a:rPr>
                <a:t>±10V rails with minimal distortions</a:t>
              </a:r>
              <a:endParaRPr sz="1000">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t/>
              </a:r>
              <a:endParaRPr sz="1000">
                <a:solidFill>
                  <a:schemeClr val="lt1"/>
                </a:solidFill>
                <a:latin typeface="Roboto"/>
                <a:ea typeface="Roboto"/>
                <a:cs typeface="Roboto"/>
                <a:sym typeface="Roboto"/>
              </a:endParaRPr>
            </a:p>
            <a:p>
              <a:pPr indent="-292100" lvl="0" marL="457200" rtl="0" algn="l">
                <a:lnSpc>
                  <a:spcPct val="115000"/>
                </a:lnSpc>
                <a:spcBef>
                  <a:spcPts val="0"/>
                </a:spcBef>
                <a:spcAft>
                  <a:spcPts val="0"/>
                </a:spcAft>
                <a:buClr>
                  <a:schemeClr val="lt1"/>
                </a:buClr>
                <a:buSzPts val="1000"/>
                <a:buFont typeface="Roboto"/>
                <a:buChar char="●"/>
              </a:pPr>
              <a:r>
                <a:rPr lang="en-US" sz="1000">
                  <a:solidFill>
                    <a:schemeClr val="lt1"/>
                  </a:solidFill>
                  <a:latin typeface="Roboto"/>
                  <a:ea typeface="Roboto"/>
                  <a:cs typeface="Roboto"/>
                  <a:sym typeface="Roboto"/>
                </a:rPr>
                <a:t>Successfully generated ±5V sine, sinc, and DC pulsing waves</a:t>
              </a:r>
              <a:endParaRPr sz="1000">
                <a:solidFill>
                  <a:schemeClr val="lt1"/>
                </a:solidFill>
                <a:latin typeface="Roboto"/>
                <a:ea typeface="Roboto"/>
                <a:cs typeface="Roboto"/>
                <a:sym typeface="Robo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3a44b2b59aa_0_10"/>
          <p:cNvSpPr txBox="1"/>
          <p:nvPr>
            <p:ph type="title"/>
          </p:nvPr>
        </p:nvSpPr>
        <p:spPr>
          <a:xfrm>
            <a:off x="457200" y="571033"/>
            <a:ext cx="82296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sz="2800"/>
              <a:t>DAC/Output Filter</a:t>
            </a:r>
            <a:r>
              <a:rPr lang="en-US" sz="2800"/>
              <a:t> Accomplishments</a:t>
            </a:r>
            <a:endParaRPr sz="2800"/>
          </a:p>
        </p:txBody>
      </p:sp>
      <p:pic>
        <p:nvPicPr>
          <p:cNvPr id="289" name="Google Shape;289;g3a44b2b59aa_0_10" title="+-5V_DC_Filter.png"/>
          <p:cNvPicPr preferRelativeResize="0"/>
          <p:nvPr/>
        </p:nvPicPr>
        <p:blipFill>
          <a:blip r:embed="rId3">
            <a:alphaModFix/>
          </a:blip>
          <a:stretch>
            <a:fillRect/>
          </a:stretch>
        </p:blipFill>
        <p:spPr>
          <a:xfrm>
            <a:off x="171925" y="1173713"/>
            <a:ext cx="2881242" cy="1844000"/>
          </a:xfrm>
          <a:prstGeom prst="rect">
            <a:avLst/>
          </a:prstGeom>
          <a:noFill/>
          <a:ln>
            <a:noFill/>
          </a:ln>
        </p:spPr>
      </p:pic>
      <p:pic>
        <p:nvPicPr>
          <p:cNvPr id="290" name="Google Shape;290;g3a44b2b59aa_0_10" title="+-5V_sine_40pointsPerPeriod_32Hz.png"/>
          <p:cNvPicPr preferRelativeResize="0"/>
          <p:nvPr/>
        </p:nvPicPr>
        <p:blipFill>
          <a:blip r:embed="rId4">
            <a:alphaModFix/>
          </a:blip>
          <a:stretch>
            <a:fillRect/>
          </a:stretch>
        </p:blipFill>
        <p:spPr>
          <a:xfrm>
            <a:off x="4957850" y="3233025"/>
            <a:ext cx="2881242" cy="1844000"/>
          </a:xfrm>
          <a:prstGeom prst="rect">
            <a:avLst/>
          </a:prstGeom>
          <a:noFill/>
          <a:ln>
            <a:noFill/>
          </a:ln>
        </p:spPr>
      </p:pic>
      <p:sp>
        <p:nvSpPr>
          <p:cNvPr id="291" name="Google Shape;291;g3a44b2b59aa_0_10"/>
          <p:cNvSpPr txBox="1"/>
          <p:nvPr/>
        </p:nvSpPr>
        <p:spPr>
          <a:xfrm>
            <a:off x="3105925" y="1650525"/>
            <a:ext cx="1506000" cy="8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50" u="sng">
                <a:solidFill>
                  <a:schemeClr val="dk1"/>
                </a:solidFill>
              </a:rPr>
              <a:t>DC Pulsing:</a:t>
            </a:r>
            <a:r>
              <a:rPr lang="en-US" sz="1250">
                <a:solidFill>
                  <a:schemeClr val="dk1"/>
                </a:solidFill>
              </a:rPr>
              <a:t> </a:t>
            </a:r>
            <a:endParaRPr sz="1250">
              <a:solidFill>
                <a:schemeClr val="dk1"/>
              </a:solidFill>
            </a:endParaRPr>
          </a:p>
          <a:p>
            <a:pPr indent="0" lvl="0" marL="0" rtl="0" algn="l">
              <a:spcBef>
                <a:spcPts val="0"/>
              </a:spcBef>
              <a:spcAft>
                <a:spcPts val="0"/>
              </a:spcAft>
              <a:buNone/>
            </a:pPr>
            <a:r>
              <a:rPr lang="en-US" sz="1250">
                <a:solidFill>
                  <a:schemeClr val="dk1"/>
                </a:solidFill>
              </a:rPr>
              <a:t>±5V, 0.5Hz</a:t>
            </a:r>
            <a:endParaRPr sz="1250">
              <a:solidFill>
                <a:schemeClr val="dk1"/>
              </a:solidFill>
            </a:endParaRPr>
          </a:p>
        </p:txBody>
      </p:sp>
      <p:sp>
        <p:nvSpPr>
          <p:cNvPr id="292" name="Google Shape;292;g3a44b2b59aa_0_10"/>
          <p:cNvSpPr txBox="1"/>
          <p:nvPr/>
        </p:nvSpPr>
        <p:spPr>
          <a:xfrm>
            <a:off x="3105925" y="3709850"/>
            <a:ext cx="1506000" cy="8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50" u="sng">
                <a:solidFill>
                  <a:schemeClr val="dk1"/>
                </a:solidFill>
              </a:rPr>
              <a:t>Sinc Wave</a:t>
            </a:r>
            <a:r>
              <a:rPr lang="en-US" sz="1250" u="sng">
                <a:solidFill>
                  <a:schemeClr val="dk1"/>
                </a:solidFill>
              </a:rPr>
              <a:t>:</a:t>
            </a:r>
            <a:r>
              <a:rPr lang="en-US" sz="1250">
                <a:solidFill>
                  <a:schemeClr val="dk1"/>
                </a:solidFill>
              </a:rPr>
              <a:t> </a:t>
            </a:r>
            <a:endParaRPr sz="1250">
              <a:solidFill>
                <a:schemeClr val="dk1"/>
              </a:solidFill>
            </a:endParaRPr>
          </a:p>
          <a:p>
            <a:pPr indent="0" lvl="0" marL="0" rtl="0" algn="l">
              <a:spcBef>
                <a:spcPts val="0"/>
              </a:spcBef>
              <a:spcAft>
                <a:spcPts val="0"/>
              </a:spcAft>
              <a:buClr>
                <a:schemeClr val="dk1"/>
              </a:buClr>
              <a:buSzPts val="1100"/>
              <a:buFont typeface="Arial"/>
              <a:buNone/>
            </a:pPr>
            <a:r>
              <a:rPr lang="en-US" sz="1250">
                <a:solidFill>
                  <a:schemeClr val="dk1"/>
                </a:solidFill>
              </a:rPr>
              <a:t>±</a:t>
            </a:r>
            <a:r>
              <a:rPr lang="en-US" sz="1250">
                <a:solidFill>
                  <a:schemeClr val="dk1"/>
                </a:solidFill>
              </a:rPr>
              <a:t>5V, 1Hz</a:t>
            </a:r>
            <a:endParaRPr sz="1250">
              <a:solidFill>
                <a:schemeClr val="dk1"/>
              </a:solidFill>
            </a:endParaRPr>
          </a:p>
        </p:txBody>
      </p:sp>
      <p:sp>
        <p:nvSpPr>
          <p:cNvPr id="293" name="Google Shape;293;g3a44b2b59aa_0_10"/>
          <p:cNvSpPr txBox="1"/>
          <p:nvPr/>
        </p:nvSpPr>
        <p:spPr>
          <a:xfrm>
            <a:off x="7950325" y="3709838"/>
            <a:ext cx="1506000" cy="8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50" u="sng">
                <a:solidFill>
                  <a:schemeClr val="dk1"/>
                </a:solidFill>
              </a:rPr>
              <a:t>Sine Wave</a:t>
            </a:r>
            <a:r>
              <a:rPr lang="en-US" sz="1250" u="sng">
                <a:solidFill>
                  <a:schemeClr val="dk1"/>
                </a:solidFill>
              </a:rPr>
              <a:t>:</a:t>
            </a:r>
            <a:r>
              <a:rPr lang="en-US" sz="1250">
                <a:solidFill>
                  <a:schemeClr val="dk1"/>
                </a:solidFill>
              </a:rPr>
              <a:t> </a:t>
            </a:r>
            <a:endParaRPr sz="1250">
              <a:solidFill>
                <a:schemeClr val="dk1"/>
              </a:solidFill>
            </a:endParaRPr>
          </a:p>
          <a:p>
            <a:pPr indent="0" lvl="0" marL="0" rtl="0" algn="l">
              <a:spcBef>
                <a:spcPts val="0"/>
              </a:spcBef>
              <a:spcAft>
                <a:spcPts val="0"/>
              </a:spcAft>
              <a:buNone/>
            </a:pPr>
            <a:r>
              <a:rPr lang="en-US" sz="1250">
                <a:solidFill>
                  <a:schemeClr val="dk1"/>
                </a:solidFill>
              </a:rPr>
              <a:t>±5V 1Hz</a:t>
            </a:r>
            <a:endParaRPr sz="1250">
              <a:solidFill>
                <a:schemeClr val="dk1"/>
              </a:solidFill>
            </a:endParaRPr>
          </a:p>
        </p:txBody>
      </p:sp>
      <p:pic>
        <p:nvPicPr>
          <p:cNvPr id="294" name="Google Shape;294;g3a44b2b59aa_0_10" title="image1 (28).jpeg"/>
          <p:cNvPicPr preferRelativeResize="0"/>
          <p:nvPr/>
        </p:nvPicPr>
        <p:blipFill>
          <a:blip r:embed="rId5">
            <a:alphaModFix/>
          </a:blip>
          <a:stretch>
            <a:fillRect/>
          </a:stretch>
        </p:blipFill>
        <p:spPr>
          <a:xfrm>
            <a:off x="5087288" y="1173713"/>
            <a:ext cx="2622367" cy="1948875"/>
          </a:xfrm>
          <a:prstGeom prst="rect">
            <a:avLst/>
          </a:prstGeom>
          <a:noFill/>
          <a:ln>
            <a:noFill/>
          </a:ln>
        </p:spPr>
      </p:pic>
      <p:pic>
        <p:nvPicPr>
          <p:cNvPr id="295" name="Google Shape;295;g3a44b2b59aa_0_10" title="sine5,1hz1.png"/>
          <p:cNvPicPr preferRelativeResize="0"/>
          <p:nvPr/>
        </p:nvPicPr>
        <p:blipFill>
          <a:blip r:embed="rId6">
            <a:alphaModFix/>
          </a:blip>
          <a:stretch>
            <a:fillRect/>
          </a:stretch>
        </p:blipFill>
        <p:spPr>
          <a:xfrm>
            <a:off x="171925" y="3233038"/>
            <a:ext cx="2881250" cy="18439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g3a2e32049d3_0_60"/>
          <p:cNvSpPr txBox="1"/>
          <p:nvPr>
            <p:ph type="title"/>
          </p:nvPr>
        </p:nvSpPr>
        <p:spPr>
          <a:xfrm>
            <a:off x="1485900" y="699862"/>
            <a:ext cx="6172200" cy="452100"/>
          </a:xfrm>
          <a:prstGeom prst="rect">
            <a:avLst/>
          </a:prstGeom>
          <a:noFill/>
          <a:ln>
            <a:noFill/>
          </a:ln>
        </p:spPr>
        <p:txBody>
          <a:bodyPr anchorCtr="0" anchor="ctr" bIns="68575" lIns="68575" spcFirstLastPara="1" rIns="68575" wrap="square" tIns="68575">
            <a:normAutofit fontScale="90000"/>
          </a:bodyPr>
          <a:lstStyle/>
          <a:p>
            <a:pPr indent="0" lvl="0" marL="0" rtl="0" algn="ctr">
              <a:lnSpc>
                <a:spcPct val="100000"/>
              </a:lnSpc>
              <a:spcBef>
                <a:spcPts val="0"/>
              </a:spcBef>
              <a:spcAft>
                <a:spcPts val="0"/>
              </a:spcAft>
              <a:buSzPct val="112500"/>
              <a:buNone/>
            </a:pPr>
            <a:r>
              <a:rPr lang="en-US">
                <a:latin typeface="Helvetica Neue"/>
                <a:ea typeface="Helvetica Neue"/>
                <a:cs typeface="Helvetica Neue"/>
                <a:sym typeface="Helvetica Neue"/>
              </a:rPr>
              <a:t>Project Summary</a:t>
            </a:r>
            <a:endParaRPr sz="2400"/>
          </a:p>
        </p:txBody>
      </p:sp>
      <p:sp>
        <p:nvSpPr>
          <p:cNvPr id="64" name="Google Shape;64;g3a2e32049d3_0_60"/>
          <p:cNvSpPr txBox="1"/>
          <p:nvPr>
            <p:ph idx="1" type="body"/>
          </p:nvPr>
        </p:nvSpPr>
        <p:spPr>
          <a:xfrm>
            <a:off x="600075" y="1509169"/>
            <a:ext cx="4666200" cy="33621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800"/>
              <a:buNone/>
            </a:pPr>
            <a:r>
              <a:rPr lang="en-US" sz="1800">
                <a:latin typeface="Helvetica Neue"/>
                <a:ea typeface="Helvetica Neue"/>
                <a:cs typeface="Helvetica Neue"/>
                <a:sym typeface="Helvetica Neue"/>
              </a:rPr>
              <a:t>Problem Statement:</a:t>
            </a:r>
            <a:endParaRPr/>
          </a:p>
          <a:p>
            <a:pPr indent="-260350" lvl="0" marL="342900" rtl="0" algn="l">
              <a:lnSpc>
                <a:spcPct val="100000"/>
              </a:lnSpc>
              <a:spcBef>
                <a:spcPts val="500"/>
              </a:spcBef>
              <a:spcAft>
                <a:spcPts val="0"/>
              </a:spcAft>
              <a:buSzPts val="1500"/>
              <a:buFont typeface="Helvetica Neue"/>
              <a:buChar char="●"/>
            </a:pPr>
            <a:r>
              <a:rPr lang="en-US" sz="1500">
                <a:latin typeface="Helvetica Neue"/>
                <a:ea typeface="Helvetica Neue"/>
                <a:cs typeface="Helvetica Neue"/>
                <a:sym typeface="Helvetica Neue"/>
              </a:rPr>
              <a:t>Traditional AWGs are </a:t>
            </a:r>
            <a:r>
              <a:rPr b="1" lang="en-US" sz="1500">
                <a:latin typeface="Helvetica Neue"/>
                <a:ea typeface="Helvetica Neue"/>
                <a:cs typeface="Helvetica Neue"/>
                <a:sym typeface="Helvetica Neue"/>
              </a:rPr>
              <a:t>bulky</a:t>
            </a:r>
            <a:r>
              <a:rPr lang="en-US" sz="1500">
                <a:latin typeface="Helvetica Neue"/>
                <a:ea typeface="Helvetica Neue"/>
                <a:cs typeface="Helvetica Neue"/>
                <a:sym typeface="Helvetica Neue"/>
              </a:rPr>
              <a:t>, </a:t>
            </a:r>
            <a:r>
              <a:rPr b="1" lang="en-US" sz="1500">
                <a:latin typeface="Helvetica Neue"/>
                <a:ea typeface="Helvetica Neue"/>
                <a:cs typeface="Helvetica Neue"/>
                <a:sym typeface="Helvetica Neue"/>
              </a:rPr>
              <a:t>confusing</a:t>
            </a:r>
            <a:r>
              <a:rPr lang="en-US" sz="1500">
                <a:latin typeface="Helvetica Neue"/>
                <a:ea typeface="Helvetica Neue"/>
                <a:cs typeface="Helvetica Neue"/>
                <a:sym typeface="Helvetica Neue"/>
              </a:rPr>
              <a:t>, and </a:t>
            </a:r>
            <a:r>
              <a:rPr b="1" lang="en-US" sz="1500">
                <a:latin typeface="Helvetica Neue"/>
                <a:ea typeface="Helvetica Neue"/>
                <a:cs typeface="Helvetica Neue"/>
                <a:sym typeface="Helvetica Neue"/>
              </a:rPr>
              <a:t>expensive</a:t>
            </a:r>
            <a:endParaRPr b="1" sz="1500">
              <a:latin typeface="Helvetica Neue"/>
              <a:ea typeface="Helvetica Neue"/>
              <a:cs typeface="Helvetica Neue"/>
              <a:sym typeface="Helvetica Neue"/>
            </a:endParaRPr>
          </a:p>
          <a:p>
            <a:pPr indent="-95250" lvl="1" marL="558800" rtl="0" algn="l">
              <a:lnSpc>
                <a:spcPct val="100000"/>
              </a:lnSpc>
              <a:spcBef>
                <a:spcPts val="0"/>
              </a:spcBef>
              <a:spcAft>
                <a:spcPts val="0"/>
              </a:spcAft>
              <a:buSzPts val="1500"/>
              <a:buFont typeface="Helvetica Neue"/>
              <a:buChar char="○"/>
            </a:pPr>
            <a:r>
              <a:rPr lang="en-US" sz="1500">
                <a:latin typeface="Helvetica Neue"/>
                <a:ea typeface="Helvetica Neue"/>
                <a:cs typeface="Helvetica Neue"/>
                <a:sym typeface="Helvetica Neue"/>
              </a:rPr>
              <a:t> Average Price Range $200 to &lt;$1000</a:t>
            </a:r>
            <a:endParaRPr sz="1500">
              <a:latin typeface="Helvetica Neue"/>
              <a:ea typeface="Helvetica Neue"/>
              <a:cs typeface="Helvetica Neue"/>
              <a:sym typeface="Helvetica Neue"/>
            </a:endParaRPr>
          </a:p>
          <a:p>
            <a:pPr indent="0" lvl="0" marL="0" rtl="0" algn="l">
              <a:lnSpc>
                <a:spcPct val="100000"/>
              </a:lnSpc>
              <a:spcBef>
                <a:spcPts val="500"/>
              </a:spcBef>
              <a:spcAft>
                <a:spcPts val="0"/>
              </a:spcAft>
              <a:buSzPts val="1800"/>
              <a:buNone/>
            </a:pPr>
            <a:r>
              <a:t/>
            </a:r>
            <a:endParaRPr sz="1800">
              <a:latin typeface="Helvetica Neue"/>
              <a:ea typeface="Helvetica Neue"/>
              <a:cs typeface="Helvetica Neue"/>
              <a:sym typeface="Helvetica Neue"/>
            </a:endParaRPr>
          </a:p>
          <a:p>
            <a:pPr indent="0" lvl="0" marL="0" rtl="0" algn="l">
              <a:lnSpc>
                <a:spcPct val="100000"/>
              </a:lnSpc>
              <a:spcBef>
                <a:spcPts val="500"/>
              </a:spcBef>
              <a:spcAft>
                <a:spcPts val="0"/>
              </a:spcAft>
              <a:buSzPts val="1800"/>
              <a:buNone/>
            </a:pPr>
            <a:r>
              <a:rPr lang="en-US" sz="1800">
                <a:latin typeface="Helvetica Neue"/>
                <a:ea typeface="Helvetica Neue"/>
                <a:cs typeface="Helvetica Neue"/>
                <a:sym typeface="Helvetica Neue"/>
              </a:rPr>
              <a:t>Our Solution:</a:t>
            </a:r>
            <a:endParaRPr/>
          </a:p>
          <a:p>
            <a:pPr indent="-260350" lvl="0" marL="342900" rtl="0" algn="l">
              <a:lnSpc>
                <a:spcPct val="100000"/>
              </a:lnSpc>
              <a:spcBef>
                <a:spcPts val="500"/>
              </a:spcBef>
              <a:spcAft>
                <a:spcPts val="0"/>
              </a:spcAft>
              <a:buSzPts val="1500"/>
              <a:buFont typeface="Helvetica Neue"/>
              <a:buChar char="●"/>
            </a:pPr>
            <a:r>
              <a:rPr b="1" lang="en-US" sz="1500">
                <a:latin typeface="Helvetica Neue"/>
                <a:ea typeface="Helvetica Neue"/>
                <a:cs typeface="Helvetica Neue"/>
                <a:sym typeface="Helvetica Neue"/>
              </a:rPr>
              <a:t>Compact, dual-channel</a:t>
            </a:r>
            <a:r>
              <a:rPr lang="en-US" sz="1500">
                <a:latin typeface="Helvetica Neue"/>
                <a:ea typeface="Helvetica Neue"/>
                <a:cs typeface="Helvetica Neue"/>
                <a:sym typeface="Helvetica Neue"/>
              </a:rPr>
              <a:t> Arbitrary Waveform Generator (AWG)</a:t>
            </a:r>
            <a:endParaRPr sz="1500">
              <a:latin typeface="Helvetica Neue"/>
              <a:ea typeface="Helvetica Neue"/>
              <a:cs typeface="Helvetica Neue"/>
              <a:sym typeface="Helvetica Neue"/>
            </a:endParaRPr>
          </a:p>
          <a:p>
            <a:pPr indent="-260350" lvl="0" marL="342900" rtl="0" algn="l">
              <a:lnSpc>
                <a:spcPct val="100000"/>
              </a:lnSpc>
              <a:spcBef>
                <a:spcPts val="500"/>
              </a:spcBef>
              <a:spcAft>
                <a:spcPts val="0"/>
              </a:spcAft>
              <a:buSzPts val="1500"/>
              <a:buFont typeface="Helvetica Neue"/>
              <a:buChar char="●"/>
            </a:pPr>
            <a:r>
              <a:rPr lang="en-US" sz="1500">
                <a:latin typeface="Helvetica Neue"/>
                <a:ea typeface="Helvetica Neue"/>
                <a:cs typeface="Helvetica Neue"/>
                <a:sym typeface="Helvetica Neue"/>
              </a:rPr>
              <a:t>Controlled via </a:t>
            </a:r>
            <a:r>
              <a:rPr b="1" lang="en-US" sz="1500">
                <a:latin typeface="Helvetica Neue"/>
                <a:ea typeface="Helvetica Neue"/>
                <a:cs typeface="Helvetica Neue"/>
                <a:sym typeface="Helvetica Neue"/>
              </a:rPr>
              <a:t>mobile app</a:t>
            </a:r>
            <a:r>
              <a:rPr lang="en-US" sz="1500">
                <a:latin typeface="Helvetica Neue"/>
                <a:ea typeface="Helvetica Neue"/>
                <a:cs typeface="Helvetica Neue"/>
                <a:sym typeface="Helvetica Neue"/>
              </a:rPr>
              <a:t> with user-friendly UI</a:t>
            </a:r>
            <a:endParaRPr sz="1500">
              <a:latin typeface="Helvetica Neue"/>
              <a:ea typeface="Helvetica Neue"/>
              <a:cs typeface="Helvetica Neue"/>
              <a:sym typeface="Helvetica Neue"/>
            </a:endParaRPr>
          </a:p>
          <a:p>
            <a:pPr indent="-260350" lvl="0" marL="342900" rtl="0" algn="l">
              <a:lnSpc>
                <a:spcPct val="100000"/>
              </a:lnSpc>
              <a:spcBef>
                <a:spcPts val="500"/>
              </a:spcBef>
              <a:spcAft>
                <a:spcPts val="0"/>
              </a:spcAft>
              <a:buSzPts val="1500"/>
              <a:buFont typeface="Helvetica Neue"/>
              <a:buChar char="●"/>
            </a:pPr>
            <a:r>
              <a:rPr lang="en-US" sz="1500">
                <a:latin typeface="Helvetica Neue"/>
                <a:ea typeface="Helvetica Neue"/>
                <a:cs typeface="Helvetica Neue"/>
                <a:sym typeface="Helvetica Neue"/>
              </a:rPr>
              <a:t>Outputs both </a:t>
            </a:r>
            <a:r>
              <a:rPr b="1" lang="en-US" sz="1500">
                <a:latin typeface="Helvetica Neue"/>
                <a:ea typeface="Helvetica Neue"/>
                <a:cs typeface="Helvetica Neue"/>
                <a:sym typeface="Helvetica Neue"/>
              </a:rPr>
              <a:t>standard </a:t>
            </a:r>
            <a:r>
              <a:rPr lang="en-US" sz="1500">
                <a:latin typeface="Helvetica Neue"/>
                <a:ea typeface="Helvetica Neue"/>
                <a:cs typeface="Helvetica Neue"/>
                <a:sym typeface="Helvetica Neue"/>
              </a:rPr>
              <a:t>(sine, square, triangle) and </a:t>
            </a:r>
            <a:r>
              <a:rPr b="1" lang="en-US" sz="1500">
                <a:latin typeface="Helvetica Neue"/>
                <a:ea typeface="Helvetica Neue"/>
                <a:cs typeface="Helvetica Neue"/>
                <a:sym typeface="Helvetica Neue"/>
              </a:rPr>
              <a:t>custom </a:t>
            </a:r>
            <a:r>
              <a:rPr lang="en-US" sz="1500">
                <a:latin typeface="Helvetica Neue"/>
                <a:ea typeface="Helvetica Neue"/>
                <a:cs typeface="Helvetica Neue"/>
                <a:sym typeface="Helvetica Neue"/>
              </a:rPr>
              <a:t>user-defined signals</a:t>
            </a:r>
            <a:endParaRPr sz="1500">
              <a:latin typeface="Helvetica Neue"/>
              <a:ea typeface="Helvetica Neue"/>
              <a:cs typeface="Helvetica Neue"/>
              <a:sym typeface="Helvetica Neue"/>
            </a:endParaRPr>
          </a:p>
        </p:txBody>
      </p:sp>
      <p:sp>
        <p:nvSpPr>
          <p:cNvPr id="65" name="Google Shape;65;g3a2e32049d3_0_60"/>
          <p:cNvSpPr txBox="1"/>
          <p:nvPr>
            <p:ph idx="12" type="sldNum"/>
          </p:nvPr>
        </p:nvSpPr>
        <p:spPr>
          <a:xfrm>
            <a:off x="4914900" y="3575447"/>
            <a:ext cx="1600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6" name="Google Shape;66;g3a2e32049d3_0_60"/>
          <p:cNvPicPr preferRelativeResize="0"/>
          <p:nvPr/>
        </p:nvPicPr>
        <p:blipFill rotWithShape="1">
          <a:blip r:embed="rId3">
            <a:alphaModFix/>
          </a:blip>
          <a:srcRect b="52102" l="0" r="81028" t="0"/>
          <a:stretch/>
        </p:blipFill>
        <p:spPr>
          <a:xfrm>
            <a:off x="5266266" y="1509169"/>
            <a:ext cx="848383" cy="1441386"/>
          </a:xfrm>
          <a:prstGeom prst="rect">
            <a:avLst/>
          </a:prstGeom>
          <a:noFill/>
          <a:ln cap="flat" cmpd="sng" w="14300">
            <a:solidFill>
              <a:srgbClr val="1F497D"/>
            </a:solidFill>
            <a:prstDash val="solid"/>
            <a:round/>
            <a:headEnd len="sm" w="sm" type="none"/>
            <a:tailEnd len="sm" w="sm" type="none"/>
          </a:ln>
        </p:spPr>
      </p:pic>
      <p:pic>
        <p:nvPicPr>
          <p:cNvPr id="67" name="Google Shape;67;g3a2e32049d3_0_60"/>
          <p:cNvPicPr preferRelativeResize="0"/>
          <p:nvPr/>
        </p:nvPicPr>
        <p:blipFill rotWithShape="1">
          <a:blip r:embed="rId3">
            <a:alphaModFix/>
          </a:blip>
          <a:srcRect b="52102" l="18725" r="62302" t="0"/>
          <a:stretch/>
        </p:blipFill>
        <p:spPr>
          <a:xfrm>
            <a:off x="6696506" y="1509169"/>
            <a:ext cx="848383" cy="1441386"/>
          </a:xfrm>
          <a:prstGeom prst="rect">
            <a:avLst/>
          </a:prstGeom>
          <a:noFill/>
          <a:ln cap="flat" cmpd="sng" w="14300">
            <a:solidFill>
              <a:srgbClr val="1F497D"/>
            </a:solidFill>
            <a:prstDash val="solid"/>
            <a:round/>
            <a:headEnd len="sm" w="sm" type="none"/>
            <a:tailEnd len="sm" w="sm" type="none"/>
          </a:ln>
        </p:spPr>
      </p:pic>
      <p:pic>
        <p:nvPicPr>
          <p:cNvPr id="68" name="Google Shape;68;g3a2e32049d3_0_60"/>
          <p:cNvPicPr preferRelativeResize="0"/>
          <p:nvPr/>
        </p:nvPicPr>
        <p:blipFill rotWithShape="1">
          <a:blip r:embed="rId3">
            <a:alphaModFix/>
          </a:blip>
          <a:srcRect b="50814" l="56279" r="24749" t="1288"/>
          <a:stretch/>
        </p:blipFill>
        <p:spPr>
          <a:xfrm>
            <a:off x="8126729" y="1509169"/>
            <a:ext cx="848383" cy="1441386"/>
          </a:xfrm>
          <a:prstGeom prst="rect">
            <a:avLst/>
          </a:prstGeom>
          <a:noFill/>
          <a:ln cap="flat" cmpd="sng" w="14300">
            <a:solidFill>
              <a:srgbClr val="1F497D"/>
            </a:solidFill>
            <a:prstDash val="solid"/>
            <a:round/>
            <a:headEnd len="sm" w="sm" type="none"/>
            <a:tailEnd len="sm" w="sm" type="none"/>
          </a:ln>
        </p:spPr>
      </p:pic>
      <p:pic>
        <p:nvPicPr>
          <p:cNvPr id="69" name="Google Shape;69;g3a2e32049d3_0_60"/>
          <p:cNvPicPr preferRelativeResize="0"/>
          <p:nvPr/>
        </p:nvPicPr>
        <p:blipFill rotWithShape="1">
          <a:blip r:embed="rId4">
            <a:alphaModFix/>
          </a:blip>
          <a:srcRect b="7586" l="1716" r="3461" t="6399"/>
          <a:stretch/>
        </p:blipFill>
        <p:spPr>
          <a:xfrm>
            <a:off x="5684588" y="3354319"/>
            <a:ext cx="1536524" cy="1393800"/>
          </a:xfrm>
          <a:prstGeom prst="rect">
            <a:avLst/>
          </a:prstGeom>
          <a:noFill/>
          <a:ln cap="flat" cmpd="sng" w="7150">
            <a:solidFill>
              <a:srgbClr val="000000"/>
            </a:solidFill>
            <a:prstDash val="solid"/>
            <a:miter lim="8000"/>
            <a:headEnd len="sm" w="sm" type="none"/>
            <a:tailEnd len="sm" w="sm" type="none"/>
          </a:ln>
        </p:spPr>
      </p:pic>
      <p:pic>
        <p:nvPicPr>
          <p:cNvPr id="70" name="Google Shape;70;g3a2e32049d3_0_60"/>
          <p:cNvPicPr preferRelativeResize="0"/>
          <p:nvPr/>
        </p:nvPicPr>
        <p:blipFill rotWithShape="1">
          <a:blip r:embed="rId5">
            <a:alphaModFix/>
          </a:blip>
          <a:srcRect b="15573" l="12600" r="13016" t="14807"/>
          <a:stretch/>
        </p:blipFill>
        <p:spPr>
          <a:xfrm>
            <a:off x="7277119" y="3302447"/>
            <a:ext cx="1620431" cy="1516687"/>
          </a:xfrm>
          <a:prstGeom prst="rect">
            <a:avLst/>
          </a:prstGeom>
          <a:noFill/>
          <a:ln>
            <a:noFill/>
          </a:ln>
        </p:spPr>
      </p:pic>
      <p:sp>
        <p:nvSpPr>
          <p:cNvPr id="71" name="Google Shape;71;g3a2e32049d3_0_60"/>
          <p:cNvSpPr/>
          <p:nvPr/>
        </p:nvSpPr>
        <p:spPr>
          <a:xfrm>
            <a:off x="5291494" y="2599069"/>
            <a:ext cx="337800" cy="154800"/>
          </a:xfrm>
          <a:prstGeom prst="ellipse">
            <a:avLst/>
          </a:prstGeom>
          <a:noFill/>
          <a:ln cap="flat" cmpd="sng" w="214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72" name="Google Shape;72;g3a2e32049d3_0_60"/>
          <p:cNvSpPr/>
          <p:nvPr/>
        </p:nvSpPr>
        <p:spPr>
          <a:xfrm>
            <a:off x="6709125" y="2599069"/>
            <a:ext cx="337800" cy="154800"/>
          </a:xfrm>
          <a:prstGeom prst="ellipse">
            <a:avLst/>
          </a:prstGeom>
          <a:noFill/>
          <a:ln cap="flat" cmpd="sng" w="214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73" name="Google Shape;73;g3a2e32049d3_0_60"/>
          <p:cNvSpPr/>
          <p:nvPr/>
        </p:nvSpPr>
        <p:spPr>
          <a:xfrm>
            <a:off x="8126738" y="2556619"/>
            <a:ext cx="307500" cy="154800"/>
          </a:xfrm>
          <a:prstGeom prst="ellipse">
            <a:avLst/>
          </a:prstGeom>
          <a:noFill/>
          <a:ln cap="flat" cmpd="sng" w="214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3a54788cbb8_0_27"/>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Remaining Tasks</a:t>
            </a:r>
            <a:endParaRPr/>
          </a:p>
        </p:txBody>
      </p:sp>
      <p:sp>
        <p:nvSpPr>
          <p:cNvPr id="301" name="Google Shape;301;g3a54788cbb8_0_27"/>
          <p:cNvSpPr txBox="1"/>
          <p:nvPr>
            <p:ph idx="1" type="body"/>
          </p:nvPr>
        </p:nvSpPr>
        <p:spPr>
          <a:xfrm>
            <a:off x="457200" y="1536950"/>
            <a:ext cx="5705100" cy="3477900"/>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spcBef>
                <a:spcPts val="0"/>
              </a:spcBef>
              <a:spcAft>
                <a:spcPts val="0"/>
              </a:spcAft>
              <a:buNone/>
            </a:pPr>
            <a:r>
              <a:rPr b="1" lang="en-US"/>
              <a:t>Remaining in 403:</a:t>
            </a:r>
            <a:endParaRPr b="1"/>
          </a:p>
          <a:p>
            <a:pPr indent="-340360" lvl="0" marL="342900" rtl="0" algn="l">
              <a:spcBef>
                <a:spcPts val="640"/>
              </a:spcBef>
              <a:spcAft>
                <a:spcPts val="0"/>
              </a:spcAft>
              <a:buSzPct val="100000"/>
              <a:buChar char="•"/>
            </a:pPr>
            <a:r>
              <a:rPr lang="en-US"/>
              <a:t>Complete the assembly and testing of the second filter channel</a:t>
            </a:r>
            <a:endParaRPr/>
          </a:p>
          <a:p>
            <a:pPr indent="-340360" lvl="0" marL="342900" rtl="0" algn="l">
              <a:spcBef>
                <a:spcPts val="640"/>
              </a:spcBef>
              <a:spcAft>
                <a:spcPts val="0"/>
              </a:spcAft>
              <a:buSzPct val="100000"/>
              <a:buChar char="•"/>
            </a:pPr>
            <a:r>
              <a:rPr lang="en-US"/>
              <a:t>Confirm ±5V, 100 kHz output into 50 Ω for over 15 minutes</a:t>
            </a:r>
            <a:endParaRPr/>
          </a:p>
          <a:p>
            <a:pPr indent="0" lvl="0" marL="0" rtl="0" algn="l">
              <a:spcBef>
                <a:spcPts val="640"/>
              </a:spcBef>
              <a:spcAft>
                <a:spcPts val="0"/>
              </a:spcAft>
              <a:buNone/>
            </a:pPr>
            <a:r>
              <a:t/>
            </a:r>
            <a:endParaRPr b="1"/>
          </a:p>
          <a:p>
            <a:pPr indent="0" lvl="0" marL="0" rtl="0" algn="l">
              <a:spcBef>
                <a:spcPts val="640"/>
              </a:spcBef>
              <a:spcAft>
                <a:spcPts val="0"/>
              </a:spcAft>
              <a:buNone/>
            </a:pPr>
            <a:r>
              <a:rPr b="1" lang="en-US"/>
              <a:t>To Complete in 404</a:t>
            </a:r>
            <a:endParaRPr b="1"/>
          </a:p>
          <a:p>
            <a:pPr indent="-251459" lvl="0" marL="342900" rtl="0" algn="l">
              <a:spcBef>
                <a:spcPts val="640"/>
              </a:spcBef>
              <a:spcAft>
                <a:spcPts val="0"/>
              </a:spcAft>
              <a:buClr>
                <a:schemeClr val="dk1"/>
              </a:buClr>
              <a:buSzPct val="100000"/>
              <a:buChar char="•"/>
            </a:pPr>
            <a:r>
              <a:rPr lang="en-US"/>
              <a:t>Fully integrate with FPGA subsystem</a:t>
            </a:r>
            <a:endParaRPr/>
          </a:p>
          <a:p>
            <a:pPr indent="-251459" lvl="0" marL="342900" rtl="0" algn="l">
              <a:spcBef>
                <a:spcPts val="640"/>
              </a:spcBef>
              <a:spcAft>
                <a:spcPts val="0"/>
              </a:spcAft>
              <a:buClr>
                <a:schemeClr val="dk1"/>
              </a:buClr>
              <a:buSzPct val="100000"/>
              <a:buChar char="•"/>
            </a:pPr>
            <a:r>
              <a:rPr lang="en-US"/>
              <a:t>Validate correct DAC → analog waveform output from FPGA 16-bit digital codes</a:t>
            </a:r>
            <a:endParaRPr/>
          </a:p>
          <a:p>
            <a:pPr indent="-249713" lvl="0" marL="342900" rtl="0" algn="l">
              <a:spcBef>
                <a:spcPts val="640"/>
              </a:spcBef>
              <a:spcAft>
                <a:spcPts val="0"/>
              </a:spcAft>
              <a:buSzPct val="100000"/>
              <a:buChar char="•"/>
            </a:pPr>
            <a:r>
              <a:rPr lang="en-US" sz="3150"/>
              <a:t>Verify multi-frequency waveform generation</a:t>
            </a:r>
            <a:endParaRPr sz="3150"/>
          </a:p>
          <a:p>
            <a:pPr indent="0" lvl="0" marL="342900" rtl="0" algn="l">
              <a:spcBef>
                <a:spcPts val="64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Team Execution Plan Status</a:t>
            </a:r>
            <a:endParaRPr/>
          </a:p>
        </p:txBody>
      </p:sp>
      <p:pic>
        <p:nvPicPr>
          <p:cNvPr id="307" name="Google Shape;307;p4"/>
          <p:cNvPicPr preferRelativeResize="0"/>
          <p:nvPr/>
        </p:nvPicPr>
        <p:blipFill>
          <a:blip r:embed="rId3">
            <a:alphaModFix/>
          </a:blip>
          <a:stretch>
            <a:fillRect/>
          </a:stretch>
        </p:blipFill>
        <p:spPr>
          <a:xfrm>
            <a:off x="5877325" y="3948000"/>
            <a:ext cx="3104400" cy="830150"/>
          </a:xfrm>
          <a:prstGeom prst="rect">
            <a:avLst/>
          </a:prstGeom>
          <a:noFill/>
          <a:ln>
            <a:noFill/>
          </a:ln>
        </p:spPr>
      </p:pic>
      <p:pic>
        <p:nvPicPr>
          <p:cNvPr id="308" name="Google Shape;308;p4"/>
          <p:cNvPicPr preferRelativeResize="0"/>
          <p:nvPr/>
        </p:nvPicPr>
        <p:blipFill>
          <a:blip r:embed="rId4">
            <a:alphaModFix/>
          </a:blip>
          <a:stretch>
            <a:fillRect/>
          </a:stretch>
        </p:blipFill>
        <p:spPr>
          <a:xfrm>
            <a:off x="152400" y="1541983"/>
            <a:ext cx="5445276" cy="3338777"/>
          </a:xfrm>
          <a:prstGeom prst="rect">
            <a:avLst/>
          </a:prstGeom>
          <a:noFill/>
          <a:ln>
            <a:noFill/>
          </a:ln>
        </p:spPr>
      </p:pic>
      <p:pic>
        <p:nvPicPr>
          <p:cNvPr id="309" name="Google Shape;309;p4" title="Chart"/>
          <p:cNvPicPr preferRelativeResize="0"/>
          <p:nvPr/>
        </p:nvPicPr>
        <p:blipFill>
          <a:blip r:embed="rId5">
            <a:alphaModFix/>
          </a:blip>
          <a:stretch>
            <a:fillRect/>
          </a:stretch>
        </p:blipFill>
        <p:spPr>
          <a:xfrm>
            <a:off x="5597674" y="1533287"/>
            <a:ext cx="3358899" cy="20769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3a58f18e6b5_0_96"/>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Team Validation Plan Status</a:t>
            </a:r>
            <a:endParaRPr/>
          </a:p>
        </p:txBody>
      </p:sp>
      <p:pic>
        <p:nvPicPr>
          <p:cNvPr id="315" name="Google Shape;315;g3a58f18e6b5_0_96"/>
          <p:cNvPicPr preferRelativeResize="0"/>
          <p:nvPr/>
        </p:nvPicPr>
        <p:blipFill>
          <a:blip r:embed="rId3">
            <a:alphaModFix/>
          </a:blip>
          <a:stretch>
            <a:fillRect/>
          </a:stretch>
        </p:blipFill>
        <p:spPr>
          <a:xfrm>
            <a:off x="6447200" y="2548901"/>
            <a:ext cx="2596350" cy="694300"/>
          </a:xfrm>
          <a:prstGeom prst="rect">
            <a:avLst/>
          </a:prstGeom>
          <a:noFill/>
          <a:ln>
            <a:noFill/>
          </a:ln>
        </p:spPr>
      </p:pic>
      <p:pic>
        <p:nvPicPr>
          <p:cNvPr id="316" name="Google Shape;316;g3a58f18e6b5_0_96"/>
          <p:cNvPicPr preferRelativeResize="0"/>
          <p:nvPr/>
        </p:nvPicPr>
        <p:blipFill>
          <a:blip r:embed="rId4">
            <a:alphaModFix/>
          </a:blip>
          <a:stretch>
            <a:fillRect/>
          </a:stretch>
        </p:blipFill>
        <p:spPr>
          <a:xfrm>
            <a:off x="54425" y="1469875"/>
            <a:ext cx="6340926" cy="34603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3a2e32049d3_0_119"/>
          <p:cNvSpPr txBox="1"/>
          <p:nvPr/>
        </p:nvSpPr>
        <p:spPr>
          <a:xfrm>
            <a:off x="684000" y="591394"/>
            <a:ext cx="7956900" cy="5541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US" sz="2700">
                <a:solidFill>
                  <a:schemeClr val="dk1"/>
                </a:solidFill>
                <a:extLst>
                  <a:ext uri="http://customooxmlschemas.google.com/">
                    <go:slidesCustomData xmlns:go="http://customooxmlschemas.google.com/" textRoundtripDataId="0"/>
                  </a:ext>
                </a:extLst>
              </a:rPr>
              <a:t>System Overview</a:t>
            </a:r>
            <a:endParaRPr sz="1100">
              <a:solidFill>
                <a:schemeClr val="dk1"/>
              </a:solidFill>
            </a:endParaRPr>
          </a:p>
        </p:txBody>
      </p:sp>
      <p:pic>
        <p:nvPicPr>
          <p:cNvPr id="79" name="Google Shape;79;g3a2e32049d3_0_119" title="MCU Flowchart.png"/>
          <p:cNvPicPr preferRelativeResize="0"/>
          <p:nvPr/>
        </p:nvPicPr>
        <p:blipFill>
          <a:blip r:embed="rId3">
            <a:alphaModFix/>
          </a:blip>
          <a:stretch>
            <a:fillRect/>
          </a:stretch>
        </p:blipFill>
        <p:spPr>
          <a:xfrm>
            <a:off x="152400" y="1145494"/>
            <a:ext cx="8839198" cy="36829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3"/>
          <p:cNvSpPr txBox="1"/>
          <p:nvPr>
            <p:ph type="title"/>
          </p:nvPr>
        </p:nvSpPr>
        <p:spPr>
          <a:xfrm>
            <a:off x="457200" y="722533"/>
            <a:ext cx="8229600" cy="6027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a:t>Mobile Subsystem</a:t>
            </a:r>
            <a:endParaRPr/>
          </a:p>
          <a:p>
            <a:pPr indent="0" lvl="0" marL="0" rtl="0" algn="ctr">
              <a:spcBef>
                <a:spcPts val="0"/>
              </a:spcBef>
              <a:spcAft>
                <a:spcPts val="0"/>
              </a:spcAft>
              <a:buClr>
                <a:schemeClr val="dk1"/>
              </a:buClr>
              <a:buSzPct val="161797"/>
              <a:buFont typeface="Arial"/>
              <a:buNone/>
            </a:pPr>
            <a:r>
              <a:rPr lang="en-US" sz="1977"/>
              <a:t>Serene Singh</a:t>
            </a:r>
            <a:endParaRPr sz="1977"/>
          </a:p>
        </p:txBody>
      </p:sp>
      <p:grpSp>
        <p:nvGrpSpPr>
          <p:cNvPr id="85" name="Google Shape;85;p3"/>
          <p:cNvGrpSpPr/>
          <p:nvPr/>
        </p:nvGrpSpPr>
        <p:grpSpPr>
          <a:xfrm>
            <a:off x="810050" y="1358100"/>
            <a:ext cx="2528625" cy="3705507"/>
            <a:chOff x="1118234" y="283728"/>
            <a:chExt cx="2143266" cy="4025100"/>
          </a:xfrm>
        </p:grpSpPr>
        <p:sp>
          <p:nvSpPr>
            <p:cNvPr id="86" name="Google Shape;86;p3"/>
            <p:cNvSpPr/>
            <p:nvPr/>
          </p:nvSpPr>
          <p:spPr>
            <a:xfrm>
              <a:off x="1178647" y="283728"/>
              <a:ext cx="2030400" cy="4025100"/>
            </a:xfrm>
            <a:prstGeom prst="rect">
              <a:avLst/>
            </a:prstGeom>
            <a:solidFill>
              <a:srgbClr val="660000"/>
            </a:solidFill>
            <a:ln>
              <a:noFill/>
            </a:ln>
          </p:spPr>
          <p:txBody>
            <a:bodyPr anchorCtr="0" anchor="ctr" bIns="90675" lIns="90675" spcFirstLastPara="1" rIns="90675" wrap="square" tIns="90675">
              <a:noAutofit/>
            </a:bodyPr>
            <a:lstStyle/>
            <a:p>
              <a:pPr indent="0" lvl="0" marL="0" rtl="0" algn="l">
                <a:spcBef>
                  <a:spcPts val="0"/>
                </a:spcBef>
                <a:spcAft>
                  <a:spcPts val="0"/>
                </a:spcAft>
                <a:buNone/>
              </a:pPr>
              <a:r>
                <a:t/>
              </a:r>
              <a:endParaRPr/>
            </a:p>
          </p:txBody>
        </p:sp>
        <p:sp>
          <p:nvSpPr>
            <p:cNvPr id="87" name="Google Shape;87;p3"/>
            <p:cNvSpPr/>
            <p:nvPr/>
          </p:nvSpPr>
          <p:spPr>
            <a:xfrm>
              <a:off x="1118234" y="341749"/>
              <a:ext cx="2048100" cy="1423500"/>
            </a:xfrm>
            <a:prstGeom prst="rect">
              <a:avLst/>
            </a:prstGeom>
            <a:solidFill>
              <a:srgbClr val="FFFFFF"/>
            </a:solidFill>
            <a:ln cap="flat" cmpd="sng" w="18900">
              <a:solidFill>
                <a:schemeClr val="dk1"/>
              </a:solidFill>
              <a:prstDash val="solid"/>
              <a:round/>
              <a:headEnd len="sm" w="sm" type="none"/>
              <a:tailEnd len="sm" w="sm" type="none"/>
            </a:ln>
          </p:spPr>
          <p:txBody>
            <a:bodyPr anchorCtr="0" anchor="ctr" bIns="90675" lIns="90675" spcFirstLastPara="1" rIns="90675" wrap="square" tIns="90675">
              <a:noAutofit/>
            </a:bodyPr>
            <a:lstStyle/>
            <a:p>
              <a:pPr indent="0" lvl="0" marL="0" rtl="0" algn="l">
                <a:spcBef>
                  <a:spcPts val="0"/>
                </a:spcBef>
                <a:spcAft>
                  <a:spcPts val="0"/>
                </a:spcAft>
                <a:buNone/>
              </a:pPr>
              <a:r>
                <a:t/>
              </a:r>
              <a:endParaRPr/>
            </a:p>
          </p:txBody>
        </p:sp>
        <p:sp>
          <p:nvSpPr>
            <p:cNvPr id="88" name="Google Shape;88;p3"/>
            <p:cNvSpPr/>
            <p:nvPr/>
          </p:nvSpPr>
          <p:spPr>
            <a:xfrm>
              <a:off x="1225999" y="1167844"/>
              <a:ext cx="1815000" cy="608100"/>
            </a:xfrm>
            <a:prstGeom prst="rect">
              <a:avLst/>
            </a:prstGeom>
            <a:noFill/>
            <a:ln>
              <a:noFill/>
            </a:ln>
          </p:spPr>
          <p:txBody>
            <a:bodyPr anchorCtr="0" anchor="t" bIns="90675" lIns="90675" spcFirstLastPara="1" rIns="90675" wrap="square" tIns="90675">
              <a:noAutofit/>
            </a:bodyPr>
            <a:lstStyle/>
            <a:p>
              <a:pPr indent="0" lvl="0" marL="0" rtl="0" algn="l">
                <a:spcBef>
                  <a:spcPts val="0"/>
                </a:spcBef>
                <a:spcAft>
                  <a:spcPts val="0"/>
                </a:spcAft>
                <a:buNone/>
              </a:pPr>
              <a:r>
                <a:rPr i="1" lang="en-US" sz="1091">
                  <a:solidFill>
                    <a:schemeClr val="dk1"/>
                  </a:solidFill>
                  <a:latin typeface="Roboto Medium"/>
                  <a:ea typeface="Roboto Medium"/>
                  <a:cs typeface="Roboto Medium"/>
                  <a:sym typeface="Roboto Medium"/>
                </a:rPr>
                <a:t>Design a user friendly cross-platform app for AWG</a:t>
              </a:r>
              <a:endParaRPr i="1" sz="1091">
                <a:solidFill>
                  <a:schemeClr val="dk1"/>
                </a:solidFill>
                <a:latin typeface="Roboto Medium"/>
                <a:ea typeface="Roboto Medium"/>
                <a:cs typeface="Roboto Medium"/>
                <a:sym typeface="Roboto Medium"/>
              </a:endParaRPr>
            </a:p>
          </p:txBody>
        </p:sp>
        <p:sp>
          <p:nvSpPr>
            <p:cNvPr id="89" name="Google Shape;89;p3"/>
            <p:cNvSpPr/>
            <p:nvPr/>
          </p:nvSpPr>
          <p:spPr>
            <a:xfrm>
              <a:off x="1218214" y="424055"/>
              <a:ext cx="1815000" cy="675000"/>
            </a:xfrm>
            <a:prstGeom prst="rect">
              <a:avLst/>
            </a:prstGeom>
            <a:noFill/>
            <a:ln>
              <a:noFill/>
            </a:ln>
          </p:spPr>
          <p:txBody>
            <a:bodyPr anchorCtr="0" anchor="t" bIns="90675" lIns="90675" spcFirstLastPara="1" rIns="90675" wrap="square" tIns="90675">
              <a:noAutofit/>
            </a:bodyPr>
            <a:lstStyle/>
            <a:p>
              <a:pPr indent="0" lvl="0" marL="0" rtl="0" algn="l">
                <a:spcBef>
                  <a:spcPts val="0"/>
                </a:spcBef>
                <a:spcAft>
                  <a:spcPts val="0"/>
                </a:spcAft>
                <a:buNone/>
              </a:pPr>
              <a:r>
                <a:rPr b="1" lang="en-US" sz="3967">
                  <a:solidFill>
                    <a:srgbClr val="990000"/>
                  </a:solidFill>
                  <a:latin typeface="Roboto"/>
                  <a:ea typeface="Roboto"/>
                  <a:cs typeface="Roboto"/>
                  <a:sym typeface="Roboto"/>
                </a:rPr>
                <a:t>Design</a:t>
              </a:r>
              <a:endParaRPr sz="3967">
                <a:solidFill>
                  <a:srgbClr val="990000"/>
                </a:solidFill>
                <a:latin typeface="Roboto Thin"/>
                <a:ea typeface="Roboto Thin"/>
                <a:cs typeface="Roboto Thin"/>
                <a:sym typeface="Roboto Thin"/>
              </a:endParaRPr>
            </a:p>
          </p:txBody>
        </p:sp>
        <p:sp>
          <p:nvSpPr>
            <p:cNvPr id="90" name="Google Shape;90;p3"/>
            <p:cNvSpPr/>
            <p:nvPr/>
          </p:nvSpPr>
          <p:spPr>
            <a:xfrm rot="5400000">
              <a:off x="1947731" y="1820733"/>
              <a:ext cx="389100" cy="278100"/>
            </a:xfrm>
            <a:prstGeom prst="rightArrow">
              <a:avLst>
                <a:gd fmla="val 34239" name="adj1"/>
                <a:gd fmla="val 57035" name="adj2"/>
              </a:avLst>
            </a:prstGeom>
            <a:solidFill>
              <a:srgbClr val="FFFFFF"/>
            </a:solidFill>
            <a:ln>
              <a:noFill/>
            </a:ln>
          </p:spPr>
          <p:txBody>
            <a:bodyPr anchorCtr="0" anchor="ctr" bIns="90675" lIns="90675" spcFirstLastPara="1" rIns="90675" wrap="square" tIns="90675">
              <a:noAutofit/>
            </a:bodyPr>
            <a:lstStyle/>
            <a:p>
              <a:pPr indent="0" lvl="0" marL="0" rtl="0" algn="l">
                <a:spcBef>
                  <a:spcPts val="0"/>
                </a:spcBef>
                <a:spcAft>
                  <a:spcPts val="0"/>
                </a:spcAft>
                <a:buNone/>
              </a:pPr>
              <a:r>
                <a:t/>
              </a:r>
              <a:endParaRPr/>
            </a:p>
          </p:txBody>
        </p:sp>
        <p:sp>
          <p:nvSpPr>
            <p:cNvPr id="91" name="Google Shape;91;p3"/>
            <p:cNvSpPr/>
            <p:nvPr/>
          </p:nvSpPr>
          <p:spPr>
            <a:xfrm>
              <a:off x="1118300" y="2061647"/>
              <a:ext cx="2143200" cy="2196300"/>
            </a:xfrm>
            <a:prstGeom prst="rect">
              <a:avLst/>
            </a:prstGeom>
            <a:noFill/>
            <a:ln>
              <a:noFill/>
            </a:ln>
          </p:spPr>
          <p:txBody>
            <a:bodyPr anchorCtr="0" anchor="t" bIns="90675" lIns="90675" spcFirstLastPara="1" rIns="90675" wrap="square" tIns="90675">
              <a:noAutofit/>
            </a:bodyPr>
            <a:lstStyle/>
            <a:p>
              <a:pPr indent="-289737" lvl="0" marL="453500" rtl="0" algn="l">
                <a:lnSpc>
                  <a:spcPct val="115000"/>
                </a:lnSpc>
                <a:spcBef>
                  <a:spcPts val="0"/>
                </a:spcBef>
                <a:spcAft>
                  <a:spcPts val="0"/>
                </a:spcAft>
                <a:buClr>
                  <a:srgbClr val="FFFFFF"/>
                </a:buClr>
                <a:buSzPts val="992"/>
                <a:buFont typeface="Roboto"/>
                <a:buChar char="●"/>
              </a:pPr>
              <a:r>
                <a:rPr lang="en-US" sz="991">
                  <a:solidFill>
                    <a:srgbClr val="FFFFFF"/>
                  </a:solidFill>
                  <a:latin typeface="Roboto"/>
                  <a:ea typeface="Roboto"/>
                  <a:cs typeface="Roboto"/>
                  <a:sym typeface="Roboto"/>
                </a:rPr>
                <a:t>Established</a:t>
              </a:r>
              <a:r>
                <a:rPr b="1" lang="en-US" sz="991">
                  <a:solidFill>
                    <a:srgbClr val="FFFFFF"/>
                  </a:solidFill>
                  <a:latin typeface="Roboto"/>
                  <a:ea typeface="Roboto"/>
                  <a:cs typeface="Roboto"/>
                  <a:sym typeface="Roboto"/>
                </a:rPr>
                <a:t> BLE Connection </a:t>
              </a:r>
              <a:r>
                <a:rPr lang="en-US" sz="991">
                  <a:solidFill>
                    <a:srgbClr val="FFFFFF"/>
                  </a:solidFill>
                  <a:latin typeface="Roboto"/>
                  <a:ea typeface="Roboto"/>
                  <a:cs typeface="Roboto"/>
                  <a:sym typeface="Roboto"/>
                </a:rPr>
                <a:t>with MCU</a:t>
              </a:r>
              <a:endParaRPr sz="991">
                <a:solidFill>
                  <a:srgbClr val="FFFFFF"/>
                </a:solidFill>
                <a:latin typeface="Roboto"/>
                <a:ea typeface="Roboto"/>
                <a:cs typeface="Roboto"/>
                <a:sym typeface="Roboto"/>
              </a:endParaRPr>
            </a:p>
            <a:p>
              <a:pPr indent="0" lvl="0" marL="453500" rtl="0" algn="l">
                <a:lnSpc>
                  <a:spcPct val="115000"/>
                </a:lnSpc>
                <a:spcBef>
                  <a:spcPts val="0"/>
                </a:spcBef>
                <a:spcAft>
                  <a:spcPts val="0"/>
                </a:spcAft>
                <a:buNone/>
              </a:pPr>
              <a:r>
                <a:t/>
              </a:r>
              <a:endParaRPr sz="991">
                <a:solidFill>
                  <a:srgbClr val="FFFFFF"/>
                </a:solidFill>
                <a:latin typeface="Roboto"/>
                <a:ea typeface="Roboto"/>
                <a:cs typeface="Roboto"/>
                <a:sym typeface="Roboto"/>
              </a:endParaRPr>
            </a:p>
            <a:p>
              <a:pPr indent="-289737" lvl="0" marL="453500" rtl="0" algn="l">
                <a:lnSpc>
                  <a:spcPct val="115000"/>
                </a:lnSpc>
                <a:spcBef>
                  <a:spcPts val="0"/>
                </a:spcBef>
                <a:spcAft>
                  <a:spcPts val="0"/>
                </a:spcAft>
                <a:buClr>
                  <a:srgbClr val="FFFFFF"/>
                </a:buClr>
                <a:buSzPts val="992"/>
                <a:buFont typeface="Roboto"/>
                <a:buChar char="●"/>
              </a:pPr>
              <a:r>
                <a:rPr lang="en-US" sz="991">
                  <a:solidFill>
                    <a:srgbClr val="FFFFFF"/>
                  </a:solidFill>
                  <a:latin typeface="Roboto"/>
                  <a:ea typeface="Roboto"/>
                  <a:cs typeface="Roboto"/>
                  <a:sym typeface="Roboto"/>
                </a:rPr>
                <a:t>Developed </a:t>
              </a:r>
              <a:r>
                <a:rPr b="1" lang="en-US" sz="991">
                  <a:solidFill>
                    <a:srgbClr val="FFFFFF"/>
                  </a:solidFill>
                  <a:latin typeface="Roboto"/>
                  <a:ea typeface="Roboto"/>
                  <a:cs typeface="Roboto"/>
                  <a:sym typeface="Roboto"/>
                </a:rPr>
                <a:t>Front-End UI </a:t>
              </a:r>
              <a:endParaRPr b="1" sz="991">
                <a:solidFill>
                  <a:srgbClr val="FFFFFF"/>
                </a:solidFill>
                <a:latin typeface="Roboto"/>
                <a:ea typeface="Roboto"/>
                <a:cs typeface="Roboto"/>
                <a:sym typeface="Roboto"/>
              </a:endParaRPr>
            </a:p>
            <a:p>
              <a:pPr indent="-289735" lvl="1" marL="906999" rtl="0" algn="l">
                <a:lnSpc>
                  <a:spcPct val="115000"/>
                </a:lnSpc>
                <a:spcBef>
                  <a:spcPts val="0"/>
                </a:spcBef>
                <a:spcAft>
                  <a:spcPts val="0"/>
                </a:spcAft>
                <a:buClr>
                  <a:srgbClr val="FFFFFF"/>
                </a:buClr>
                <a:buSzPts val="992"/>
                <a:buFont typeface="Roboto"/>
                <a:buChar char="○"/>
              </a:pPr>
              <a:r>
                <a:rPr lang="en-US" sz="991">
                  <a:solidFill>
                    <a:srgbClr val="FFFFFF"/>
                  </a:solidFill>
                  <a:latin typeface="Roboto"/>
                  <a:ea typeface="Roboto"/>
                  <a:cs typeface="Roboto"/>
                  <a:sym typeface="Roboto"/>
                </a:rPr>
                <a:t>Preset, Drawable, and </a:t>
              </a:r>
              <a:r>
                <a:rPr lang="en-US" sz="991">
                  <a:solidFill>
                    <a:srgbClr val="FFFFFF"/>
                  </a:solidFill>
                  <a:latin typeface="Roboto"/>
                  <a:ea typeface="Roboto"/>
                  <a:cs typeface="Roboto"/>
                  <a:sym typeface="Roboto"/>
                </a:rPr>
                <a:t>Arbitrary</a:t>
              </a:r>
              <a:r>
                <a:rPr lang="en-US" sz="991">
                  <a:solidFill>
                    <a:srgbClr val="FFFFFF"/>
                  </a:solidFill>
                  <a:latin typeface="Roboto"/>
                  <a:ea typeface="Roboto"/>
                  <a:cs typeface="Roboto"/>
                  <a:sym typeface="Roboto"/>
                </a:rPr>
                <a:t> adjustable  screen</a:t>
              </a:r>
              <a:r>
                <a:rPr lang="en-US" sz="991">
                  <a:solidFill>
                    <a:srgbClr val="FFFFFF"/>
                  </a:solidFill>
                  <a:latin typeface="Roboto"/>
                  <a:ea typeface="Roboto"/>
                  <a:cs typeface="Roboto"/>
                  <a:sym typeface="Roboto"/>
                </a:rPr>
                <a:t>s with local waveform simulation</a:t>
              </a:r>
              <a:endParaRPr sz="991">
                <a:solidFill>
                  <a:srgbClr val="FFFFFF"/>
                </a:solidFill>
                <a:latin typeface="Roboto"/>
                <a:ea typeface="Roboto"/>
                <a:cs typeface="Roboto"/>
                <a:sym typeface="Roboto"/>
              </a:endParaRPr>
            </a:p>
            <a:p>
              <a:pPr indent="0" lvl="0" marL="906999" rtl="0" algn="l">
                <a:lnSpc>
                  <a:spcPct val="115000"/>
                </a:lnSpc>
                <a:spcBef>
                  <a:spcPts val="0"/>
                </a:spcBef>
                <a:spcAft>
                  <a:spcPts val="0"/>
                </a:spcAft>
                <a:buNone/>
              </a:pPr>
              <a:r>
                <a:t/>
              </a:r>
              <a:endParaRPr sz="991">
                <a:solidFill>
                  <a:srgbClr val="FFFFFF"/>
                </a:solidFill>
                <a:latin typeface="Roboto"/>
                <a:ea typeface="Roboto"/>
                <a:cs typeface="Roboto"/>
                <a:sym typeface="Roboto"/>
              </a:endParaRPr>
            </a:p>
            <a:p>
              <a:pPr indent="-289737" lvl="0" marL="453500" rtl="0" algn="l">
                <a:lnSpc>
                  <a:spcPct val="115000"/>
                </a:lnSpc>
                <a:spcBef>
                  <a:spcPts val="0"/>
                </a:spcBef>
                <a:spcAft>
                  <a:spcPts val="0"/>
                </a:spcAft>
                <a:buClr>
                  <a:srgbClr val="FFFFFF"/>
                </a:buClr>
                <a:buSzPts val="992"/>
                <a:buFont typeface="Roboto"/>
                <a:buChar char="●"/>
              </a:pPr>
              <a:r>
                <a:rPr lang="en-US" sz="991">
                  <a:solidFill>
                    <a:srgbClr val="FFFFFF"/>
                  </a:solidFill>
                  <a:latin typeface="Roboto"/>
                  <a:ea typeface="Roboto"/>
                  <a:cs typeface="Roboto"/>
                  <a:sym typeface="Roboto"/>
                </a:rPr>
                <a:t>Included waveform </a:t>
              </a:r>
              <a:r>
                <a:rPr b="1" lang="en-US" sz="991">
                  <a:solidFill>
                    <a:srgbClr val="FFFFFF"/>
                  </a:solidFill>
                  <a:latin typeface="Roboto"/>
                  <a:ea typeface="Roboto"/>
                  <a:cs typeface="Roboto"/>
                  <a:sym typeface="Roboto"/>
                </a:rPr>
                <a:t>editing</a:t>
              </a:r>
              <a:r>
                <a:rPr lang="en-US" sz="991">
                  <a:solidFill>
                    <a:srgbClr val="FFFFFF"/>
                  </a:solidFill>
                  <a:latin typeface="Roboto"/>
                  <a:ea typeface="Roboto"/>
                  <a:cs typeface="Roboto"/>
                  <a:sym typeface="Roboto"/>
                </a:rPr>
                <a:t>, </a:t>
              </a:r>
              <a:r>
                <a:rPr b="1" lang="en-US" sz="991">
                  <a:solidFill>
                    <a:srgbClr val="FFFFFF"/>
                  </a:solidFill>
                  <a:latin typeface="Roboto"/>
                  <a:ea typeface="Roboto"/>
                  <a:cs typeface="Roboto"/>
                  <a:sym typeface="Roboto"/>
                </a:rPr>
                <a:t>uploading</a:t>
              </a:r>
              <a:r>
                <a:rPr lang="en-US" sz="991">
                  <a:solidFill>
                    <a:srgbClr val="FFFFFF"/>
                  </a:solidFill>
                  <a:latin typeface="Roboto"/>
                  <a:ea typeface="Roboto"/>
                  <a:cs typeface="Roboto"/>
                  <a:sym typeface="Roboto"/>
                </a:rPr>
                <a:t>, and </a:t>
              </a:r>
              <a:r>
                <a:rPr b="1" lang="en-US" sz="991">
                  <a:solidFill>
                    <a:srgbClr val="FFFFFF"/>
                  </a:solidFill>
                  <a:latin typeface="Roboto"/>
                  <a:ea typeface="Roboto"/>
                  <a:cs typeface="Roboto"/>
                  <a:sym typeface="Roboto"/>
                </a:rPr>
                <a:t>downloading</a:t>
              </a:r>
              <a:endParaRPr sz="793">
                <a:solidFill>
                  <a:srgbClr val="FFFFFF"/>
                </a:solidFill>
                <a:latin typeface="Roboto"/>
                <a:ea typeface="Roboto"/>
                <a:cs typeface="Roboto"/>
                <a:sym typeface="Roboto"/>
              </a:endParaRPr>
            </a:p>
          </p:txBody>
        </p:sp>
      </p:grpSp>
      <p:grpSp>
        <p:nvGrpSpPr>
          <p:cNvPr id="92" name="Google Shape;92;p3"/>
          <p:cNvGrpSpPr/>
          <p:nvPr/>
        </p:nvGrpSpPr>
        <p:grpSpPr>
          <a:xfrm>
            <a:off x="3338622" y="1358100"/>
            <a:ext cx="2466745" cy="3705448"/>
            <a:chOff x="1118234" y="283725"/>
            <a:chExt cx="2090816" cy="4076400"/>
          </a:xfrm>
        </p:grpSpPr>
        <p:sp>
          <p:nvSpPr>
            <p:cNvPr id="93" name="Google Shape;93;p3"/>
            <p:cNvSpPr/>
            <p:nvPr/>
          </p:nvSpPr>
          <p:spPr>
            <a:xfrm>
              <a:off x="1178650" y="283725"/>
              <a:ext cx="2030400" cy="4076400"/>
            </a:xfrm>
            <a:prstGeom prst="rect">
              <a:avLst/>
            </a:prstGeom>
            <a:solidFill>
              <a:srgbClr val="660000"/>
            </a:solidFill>
            <a:ln>
              <a:noFill/>
            </a:ln>
          </p:spPr>
          <p:txBody>
            <a:bodyPr anchorCtr="0" anchor="ctr" bIns="90675" lIns="90675" spcFirstLastPara="1" rIns="90675" wrap="square" tIns="90675">
              <a:noAutofit/>
            </a:bodyPr>
            <a:lstStyle/>
            <a:p>
              <a:pPr indent="0" lvl="0" marL="0" rtl="0" algn="l">
                <a:spcBef>
                  <a:spcPts val="0"/>
                </a:spcBef>
                <a:spcAft>
                  <a:spcPts val="0"/>
                </a:spcAft>
                <a:buNone/>
              </a:pPr>
              <a:r>
                <a:t/>
              </a:r>
              <a:endParaRPr/>
            </a:p>
          </p:txBody>
        </p:sp>
        <p:sp>
          <p:nvSpPr>
            <p:cNvPr id="94" name="Google Shape;94;p3"/>
            <p:cNvSpPr/>
            <p:nvPr/>
          </p:nvSpPr>
          <p:spPr>
            <a:xfrm>
              <a:off x="1118234" y="341749"/>
              <a:ext cx="2048100" cy="1423500"/>
            </a:xfrm>
            <a:prstGeom prst="rect">
              <a:avLst/>
            </a:prstGeom>
            <a:solidFill>
              <a:srgbClr val="FFFFFF"/>
            </a:solidFill>
            <a:ln cap="flat" cmpd="sng" w="18900">
              <a:solidFill>
                <a:schemeClr val="dk1"/>
              </a:solidFill>
              <a:prstDash val="solid"/>
              <a:round/>
              <a:headEnd len="sm" w="sm" type="none"/>
              <a:tailEnd len="sm" w="sm" type="none"/>
            </a:ln>
          </p:spPr>
          <p:txBody>
            <a:bodyPr anchorCtr="0" anchor="ctr" bIns="90675" lIns="90675" spcFirstLastPara="1" rIns="90675" wrap="square" tIns="90675">
              <a:noAutofit/>
            </a:bodyPr>
            <a:lstStyle/>
            <a:p>
              <a:pPr indent="0" lvl="0" marL="0" rtl="0" algn="l">
                <a:spcBef>
                  <a:spcPts val="0"/>
                </a:spcBef>
                <a:spcAft>
                  <a:spcPts val="0"/>
                </a:spcAft>
                <a:buNone/>
              </a:pPr>
              <a:r>
                <a:t/>
              </a:r>
              <a:endParaRPr/>
            </a:p>
          </p:txBody>
        </p:sp>
        <p:sp>
          <p:nvSpPr>
            <p:cNvPr id="95" name="Google Shape;95;p3"/>
            <p:cNvSpPr/>
            <p:nvPr/>
          </p:nvSpPr>
          <p:spPr>
            <a:xfrm>
              <a:off x="1256140" y="1076958"/>
              <a:ext cx="1815000" cy="608100"/>
            </a:xfrm>
            <a:prstGeom prst="rect">
              <a:avLst/>
            </a:prstGeom>
            <a:noFill/>
            <a:ln>
              <a:noFill/>
            </a:ln>
          </p:spPr>
          <p:txBody>
            <a:bodyPr anchorCtr="0" anchor="t" bIns="90675" lIns="90675" spcFirstLastPara="1" rIns="90675" wrap="square" tIns="90675">
              <a:noAutofit/>
            </a:bodyPr>
            <a:lstStyle/>
            <a:p>
              <a:pPr indent="0" lvl="0" marL="0" rtl="0" algn="l">
                <a:spcBef>
                  <a:spcPts val="0"/>
                </a:spcBef>
                <a:spcAft>
                  <a:spcPts val="0"/>
                </a:spcAft>
                <a:buNone/>
              </a:pPr>
              <a:r>
                <a:rPr i="1" lang="en-US" sz="1091">
                  <a:solidFill>
                    <a:schemeClr val="dk1"/>
                  </a:solidFill>
                  <a:latin typeface="Roboto Medium"/>
                  <a:ea typeface="Roboto Medium"/>
                  <a:cs typeface="Roboto Medium"/>
                  <a:sym typeface="Roboto Medium"/>
                </a:rPr>
                <a:t>Successfully Test BLE connection stability and packet transfer</a:t>
              </a:r>
              <a:endParaRPr i="1" sz="1091">
                <a:solidFill>
                  <a:schemeClr val="dk1"/>
                </a:solidFill>
                <a:latin typeface="Roboto Medium"/>
                <a:ea typeface="Roboto Medium"/>
                <a:cs typeface="Roboto Medium"/>
                <a:sym typeface="Roboto Medium"/>
              </a:endParaRPr>
            </a:p>
          </p:txBody>
        </p:sp>
        <p:sp>
          <p:nvSpPr>
            <p:cNvPr id="96" name="Google Shape;96;p3"/>
            <p:cNvSpPr/>
            <p:nvPr/>
          </p:nvSpPr>
          <p:spPr>
            <a:xfrm>
              <a:off x="1247476" y="429073"/>
              <a:ext cx="1197600" cy="675000"/>
            </a:xfrm>
            <a:prstGeom prst="rect">
              <a:avLst/>
            </a:prstGeom>
            <a:noFill/>
            <a:ln>
              <a:noFill/>
            </a:ln>
          </p:spPr>
          <p:txBody>
            <a:bodyPr anchorCtr="0" anchor="t" bIns="90675" lIns="90675" spcFirstLastPara="1" rIns="90675" wrap="square" tIns="90675">
              <a:noAutofit/>
            </a:bodyPr>
            <a:lstStyle/>
            <a:p>
              <a:pPr indent="0" lvl="0" marL="0" rtl="0" algn="l">
                <a:spcBef>
                  <a:spcPts val="0"/>
                </a:spcBef>
                <a:spcAft>
                  <a:spcPts val="0"/>
                </a:spcAft>
                <a:buNone/>
              </a:pPr>
              <a:r>
                <a:rPr b="1" lang="en-US" sz="3967">
                  <a:solidFill>
                    <a:srgbClr val="990000"/>
                  </a:solidFill>
                  <a:latin typeface="Roboto"/>
                  <a:ea typeface="Roboto"/>
                  <a:cs typeface="Roboto"/>
                  <a:sym typeface="Roboto"/>
                </a:rPr>
                <a:t>Test</a:t>
              </a:r>
              <a:endParaRPr sz="3967">
                <a:solidFill>
                  <a:srgbClr val="990000"/>
                </a:solidFill>
                <a:latin typeface="Roboto Thin"/>
                <a:ea typeface="Roboto Thin"/>
                <a:cs typeface="Roboto Thin"/>
                <a:sym typeface="Roboto Thin"/>
              </a:endParaRPr>
            </a:p>
          </p:txBody>
        </p:sp>
        <p:sp>
          <p:nvSpPr>
            <p:cNvPr id="97" name="Google Shape;97;p3"/>
            <p:cNvSpPr/>
            <p:nvPr/>
          </p:nvSpPr>
          <p:spPr>
            <a:xfrm rot="5400000">
              <a:off x="1947731" y="1820733"/>
              <a:ext cx="389100" cy="278100"/>
            </a:xfrm>
            <a:prstGeom prst="rightArrow">
              <a:avLst>
                <a:gd fmla="val 34239" name="adj1"/>
                <a:gd fmla="val 57035" name="adj2"/>
              </a:avLst>
            </a:prstGeom>
            <a:solidFill>
              <a:srgbClr val="FFFFFF"/>
            </a:solidFill>
            <a:ln>
              <a:noFill/>
            </a:ln>
          </p:spPr>
          <p:txBody>
            <a:bodyPr anchorCtr="0" anchor="ctr" bIns="90675" lIns="90675" spcFirstLastPara="1" rIns="90675" wrap="square" tIns="90675">
              <a:noAutofit/>
            </a:bodyPr>
            <a:lstStyle/>
            <a:p>
              <a:pPr indent="0" lvl="0" marL="0" rtl="0" algn="l">
                <a:spcBef>
                  <a:spcPts val="0"/>
                </a:spcBef>
                <a:spcAft>
                  <a:spcPts val="0"/>
                </a:spcAft>
                <a:buNone/>
              </a:pPr>
              <a:r>
                <a:t/>
              </a:r>
              <a:endParaRPr/>
            </a:p>
          </p:txBody>
        </p:sp>
        <p:sp>
          <p:nvSpPr>
            <p:cNvPr id="98" name="Google Shape;98;p3"/>
            <p:cNvSpPr/>
            <p:nvPr/>
          </p:nvSpPr>
          <p:spPr>
            <a:xfrm>
              <a:off x="1118300" y="2036229"/>
              <a:ext cx="2030400" cy="2221800"/>
            </a:xfrm>
            <a:prstGeom prst="rect">
              <a:avLst/>
            </a:prstGeom>
            <a:noFill/>
            <a:ln>
              <a:noFill/>
            </a:ln>
          </p:spPr>
          <p:txBody>
            <a:bodyPr anchorCtr="0" anchor="t" bIns="90675" lIns="90675" spcFirstLastPara="1" rIns="90675" wrap="square" tIns="90675">
              <a:noAutofit/>
            </a:bodyPr>
            <a:lstStyle/>
            <a:p>
              <a:pPr indent="-289737" lvl="0" marL="453500" rtl="0" algn="l">
                <a:lnSpc>
                  <a:spcPct val="115000"/>
                </a:lnSpc>
                <a:spcBef>
                  <a:spcPts val="0"/>
                </a:spcBef>
                <a:spcAft>
                  <a:spcPts val="0"/>
                </a:spcAft>
                <a:buClr>
                  <a:srgbClr val="FFFFFF"/>
                </a:buClr>
                <a:buSzPts val="992"/>
                <a:buFont typeface="Roboto"/>
                <a:buChar char="●"/>
              </a:pPr>
              <a:r>
                <a:rPr lang="en-US" sz="991">
                  <a:solidFill>
                    <a:srgbClr val="FFFFFF"/>
                  </a:solidFill>
                  <a:latin typeface="Roboto"/>
                  <a:ea typeface="Roboto"/>
                  <a:cs typeface="Roboto"/>
                  <a:sym typeface="Roboto"/>
                </a:rPr>
                <a:t>Verified </a:t>
              </a:r>
              <a:r>
                <a:rPr b="1" lang="en-US" sz="991">
                  <a:solidFill>
                    <a:srgbClr val="FFFFFF"/>
                  </a:solidFill>
                  <a:latin typeface="Roboto"/>
                  <a:ea typeface="Roboto"/>
                  <a:cs typeface="Roboto"/>
                  <a:sym typeface="Roboto"/>
                </a:rPr>
                <a:t>standard waveform parameters send to MCU </a:t>
              </a:r>
              <a:r>
                <a:rPr lang="en-US" sz="991">
                  <a:solidFill>
                    <a:srgbClr val="FFFFFF"/>
                  </a:solidFill>
                  <a:latin typeface="Roboto"/>
                  <a:ea typeface="Roboto"/>
                  <a:cs typeface="Roboto"/>
                  <a:sym typeface="Roboto"/>
                </a:rPr>
                <a:t>accurately</a:t>
              </a:r>
              <a:endParaRPr sz="991">
                <a:solidFill>
                  <a:srgbClr val="FFFFFF"/>
                </a:solidFill>
                <a:latin typeface="Roboto"/>
                <a:ea typeface="Roboto"/>
                <a:cs typeface="Roboto"/>
                <a:sym typeface="Roboto"/>
              </a:endParaRPr>
            </a:p>
            <a:p>
              <a:pPr indent="0" lvl="0" marL="453500" rtl="0" algn="l">
                <a:lnSpc>
                  <a:spcPct val="115000"/>
                </a:lnSpc>
                <a:spcBef>
                  <a:spcPts val="0"/>
                </a:spcBef>
                <a:spcAft>
                  <a:spcPts val="0"/>
                </a:spcAft>
                <a:buNone/>
              </a:pPr>
              <a:r>
                <a:t/>
              </a:r>
              <a:endParaRPr sz="991">
                <a:solidFill>
                  <a:srgbClr val="FFFFFF"/>
                </a:solidFill>
                <a:latin typeface="Roboto"/>
                <a:ea typeface="Roboto"/>
                <a:cs typeface="Roboto"/>
                <a:sym typeface="Roboto"/>
              </a:endParaRPr>
            </a:p>
            <a:p>
              <a:pPr indent="-289737" lvl="0" marL="453500" rtl="0" algn="l">
                <a:lnSpc>
                  <a:spcPct val="115000"/>
                </a:lnSpc>
                <a:spcBef>
                  <a:spcPts val="0"/>
                </a:spcBef>
                <a:spcAft>
                  <a:spcPts val="0"/>
                </a:spcAft>
                <a:buClr>
                  <a:srgbClr val="FFFFFF"/>
                </a:buClr>
                <a:buSzPts val="992"/>
                <a:buFont typeface="Roboto"/>
                <a:buChar char="●"/>
              </a:pPr>
              <a:r>
                <a:rPr lang="en-US" sz="991">
                  <a:solidFill>
                    <a:srgbClr val="FFFFFF"/>
                  </a:solidFill>
                  <a:latin typeface="Roboto"/>
                  <a:ea typeface="Roboto"/>
                  <a:cs typeface="Roboto"/>
                  <a:sym typeface="Roboto"/>
                </a:rPr>
                <a:t>Verified </a:t>
              </a:r>
              <a:r>
                <a:rPr b="1" lang="en-US" sz="991">
                  <a:solidFill>
                    <a:srgbClr val="FFFFFF"/>
                  </a:solidFill>
                  <a:latin typeface="Roboto"/>
                  <a:ea typeface="Roboto"/>
                  <a:cs typeface="Roboto"/>
                  <a:sym typeface="Roboto"/>
                </a:rPr>
                <a:t>arbitrary waveform </a:t>
              </a:r>
              <a:r>
                <a:rPr b="1" lang="en-US" sz="991">
                  <a:solidFill>
                    <a:srgbClr val="FFFFFF"/>
                  </a:solidFill>
                  <a:latin typeface="Roboto"/>
                  <a:ea typeface="Roboto"/>
                  <a:cs typeface="Roboto"/>
                  <a:sym typeface="Roboto"/>
                </a:rPr>
                <a:t>packets</a:t>
              </a:r>
              <a:r>
                <a:rPr b="1" lang="en-US" sz="991">
                  <a:solidFill>
                    <a:srgbClr val="FFFFFF"/>
                  </a:solidFill>
                  <a:latin typeface="Roboto"/>
                  <a:ea typeface="Roboto"/>
                  <a:cs typeface="Roboto"/>
                  <a:sym typeface="Roboto"/>
                </a:rPr>
                <a:t> send to MCU </a:t>
              </a:r>
              <a:r>
                <a:rPr lang="en-US" sz="991">
                  <a:solidFill>
                    <a:srgbClr val="FFFFFF"/>
                  </a:solidFill>
                  <a:latin typeface="Roboto"/>
                  <a:ea typeface="Roboto"/>
                  <a:cs typeface="Roboto"/>
                  <a:sym typeface="Roboto"/>
                </a:rPr>
                <a:t>accurately</a:t>
              </a:r>
              <a:endParaRPr sz="991">
                <a:solidFill>
                  <a:srgbClr val="FFFFFF"/>
                </a:solidFill>
                <a:latin typeface="Roboto"/>
                <a:ea typeface="Roboto"/>
                <a:cs typeface="Roboto"/>
                <a:sym typeface="Roboto"/>
              </a:endParaRPr>
            </a:p>
            <a:p>
              <a:pPr indent="0" lvl="0" marL="453500" rtl="0" algn="l">
                <a:lnSpc>
                  <a:spcPct val="115000"/>
                </a:lnSpc>
                <a:spcBef>
                  <a:spcPts val="0"/>
                </a:spcBef>
                <a:spcAft>
                  <a:spcPts val="0"/>
                </a:spcAft>
                <a:buNone/>
              </a:pPr>
              <a:r>
                <a:t/>
              </a:r>
              <a:endParaRPr sz="991">
                <a:solidFill>
                  <a:srgbClr val="FFFFFF"/>
                </a:solidFill>
                <a:latin typeface="Roboto"/>
                <a:ea typeface="Roboto"/>
                <a:cs typeface="Roboto"/>
                <a:sym typeface="Roboto"/>
              </a:endParaRPr>
            </a:p>
            <a:p>
              <a:pPr indent="-289737" lvl="0" marL="453500" rtl="0" algn="l">
                <a:lnSpc>
                  <a:spcPct val="115000"/>
                </a:lnSpc>
                <a:spcBef>
                  <a:spcPts val="0"/>
                </a:spcBef>
                <a:spcAft>
                  <a:spcPts val="0"/>
                </a:spcAft>
                <a:buClr>
                  <a:srgbClr val="FFFFFF"/>
                </a:buClr>
                <a:buSzPts val="992"/>
                <a:buFont typeface="Roboto"/>
                <a:buChar char="●"/>
              </a:pPr>
              <a:r>
                <a:rPr b="1" lang="en-US" sz="991">
                  <a:solidFill>
                    <a:srgbClr val="FFFFFF"/>
                  </a:solidFill>
                  <a:latin typeface="Roboto"/>
                  <a:ea typeface="Roboto"/>
                  <a:cs typeface="Roboto"/>
                  <a:sym typeface="Roboto"/>
                </a:rPr>
                <a:t>Stress </a:t>
              </a:r>
              <a:r>
                <a:rPr lang="en-US" sz="991">
                  <a:solidFill>
                    <a:srgbClr val="FFFFFF"/>
                  </a:solidFill>
                  <a:latin typeface="Roboto"/>
                  <a:ea typeface="Roboto"/>
                  <a:cs typeface="Roboto"/>
                  <a:sym typeface="Roboto"/>
                </a:rPr>
                <a:t>and </a:t>
              </a:r>
              <a:r>
                <a:rPr b="1" lang="en-US" sz="991">
                  <a:solidFill>
                    <a:srgbClr val="FFFFFF"/>
                  </a:solidFill>
                  <a:latin typeface="Roboto"/>
                  <a:ea typeface="Roboto"/>
                  <a:cs typeface="Roboto"/>
                  <a:sym typeface="Roboto"/>
                </a:rPr>
                <a:t>Repeatability </a:t>
              </a:r>
              <a:r>
                <a:rPr lang="en-US" sz="991">
                  <a:solidFill>
                    <a:srgbClr val="FFFFFF"/>
                  </a:solidFill>
                  <a:latin typeface="Roboto"/>
                  <a:ea typeface="Roboto"/>
                  <a:cs typeface="Roboto"/>
                  <a:sym typeface="Roboto"/>
                </a:rPr>
                <a:t>Testing </a:t>
              </a:r>
              <a:r>
                <a:rPr lang="en-US" sz="991">
                  <a:solidFill>
                    <a:srgbClr val="FFFFFF"/>
                  </a:solidFill>
                  <a:latin typeface="Roboto"/>
                  <a:ea typeface="Roboto"/>
                  <a:cs typeface="Roboto"/>
                  <a:sym typeface="Roboto"/>
                </a:rPr>
                <a:t>ensured consistent results</a:t>
              </a:r>
              <a:endParaRPr sz="991">
                <a:solidFill>
                  <a:srgbClr val="FFFFFF"/>
                </a:solidFill>
                <a:latin typeface="Roboto"/>
                <a:ea typeface="Roboto"/>
                <a:cs typeface="Roboto"/>
                <a:sym typeface="Roboto"/>
              </a:endParaRPr>
            </a:p>
          </p:txBody>
        </p:sp>
      </p:grpSp>
      <p:grpSp>
        <p:nvGrpSpPr>
          <p:cNvPr id="99" name="Google Shape;99;p3"/>
          <p:cNvGrpSpPr/>
          <p:nvPr/>
        </p:nvGrpSpPr>
        <p:grpSpPr>
          <a:xfrm>
            <a:off x="5867222" y="1358100"/>
            <a:ext cx="2466745" cy="3705448"/>
            <a:chOff x="1118234" y="283725"/>
            <a:chExt cx="2090816" cy="4076400"/>
          </a:xfrm>
        </p:grpSpPr>
        <p:sp>
          <p:nvSpPr>
            <p:cNvPr id="100" name="Google Shape;100;p3"/>
            <p:cNvSpPr/>
            <p:nvPr/>
          </p:nvSpPr>
          <p:spPr>
            <a:xfrm>
              <a:off x="1178650" y="283725"/>
              <a:ext cx="2030400" cy="4076400"/>
            </a:xfrm>
            <a:prstGeom prst="rect">
              <a:avLst/>
            </a:prstGeom>
            <a:solidFill>
              <a:srgbClr val="660000"/>
            </a:solidFill>
            <a:ln>
              <a:noFill/>
            </a:ln>
          </p:spPr>
          <p:txBody>
            <a:bodyPr anchorCtr="0" anchor="ctr" bIns="90675" lIns="90675" spcFirstLastPara="1" rIns="90675" wrap="square" tIns="90675">
              <a:noAutofit/>
            </a:bodyPr>
            <a:lstStyle/>
            <a:p>
              <a:pPr indent="0" lvl="0" marL="0" rtl="0" algn="l">
                <a:spcBef>
                  <a:spcPts val="0"/>
                </a:spcBef>
                <a:spcAft>
                  <a:spcPts val="0"/>
                </a:spcAft>
                <a:buNone/>
              </a:pPr>
              <a:r>
                <a:t/>
              </a:r>
              <a:endParaRPr/>
            </a:p>
          </p:txBody>
        </p:sp>
        <p:sp>
          <p:nvSpPr>
            <p:cNvPr id="101" name="Google Shape;101;p3"/>
            <p:cNvSpPr/>
            <p:nvPr/>
          </p:nvSpPr>
          <p:spPr>
            <a:xfrm>
              <a:off x="1118234" y="341749"/>
              <a:ext cx="2048100" cy="1423500"/>
            </a:xfrm>
            <a:prstGeom prst="rect">
              <a:avLst/>
            </a:prstGeom>
            <a:solidFill>
              <a:srgbClr val="FFFFFF"/>
            </a:solidFill>
            <a:ln cap="flat" cmpd="sng" w="18900">
              <a:solidFill>
                <a:schemeClr val="dk1"/>
              </a:solidFill>
              <a:prstDash val="solid"/>
              <a:round/>
              <a:headEnd len="sm" w="sm" type="none"/>
              <a:tailEnd len="sm" w="sm" type="none"/>
            </a:ln>
          </p:spPr>
          <p:txBody>
            <a:bodyPr anchorCtr="0" anchor="ctr" bIns="90675" lIns="90675" spcFirstLastPara="1" rIns="90675" wrap="square" tIns="90675">
              <a:noAutofit/>
            </a:bodyPr>
            <a:lstStyle/>
            <a:p>
              <a:pPr indent="0" lvl="0" marL="0" rtl="0" algn="l">
                <a:spcBef>
                  <a:spcPts val="0"/>
                </a:spcBef>
                <a:spcAft>
                  <a:spcPts val="0"/>
                </a:spcAft>
                <a:buNone/>
              </a:pPr>
              <a:r>
                <a:t/>
              </a:r>
              <a:endParaRPr/>
            </a:p>
          </p:txBody>
        </p:sp>
        <p:sp>
          <p:nvSpPr>
            <p:cNvPr id="102" name="Google Shape;102;p3"/>
            <p:cNvSpPr/>
            <p:nvPr/>
          </p:nvSpPr>
          <p:spPr>
            <a:xfrm>
              <a:off x="1210592" y="1072709"/>
              <a:ext cx="1865700" cy="608100"/>
            </a:xfrm>
            <a:prstGeom prst="rect">
              <a:avLst/>
            </a:prstGeom>
            <a:noFill/>
            <a:ln>
              <a:noFill/>
            </a:ln>
          </p:spPr>
          <p:txBody>
            <a:bodyPr anchorCtr="0" anchor="t" bIns="90675" lIns="90675" spcFirstLastPara="1" rIns="90675" wrap="square" tIns="90675">
              <a:noAutofit/>
            </a:bodyPr>
            <a:lstStyle/>
            <a:p>
              <a:pPr indent="0" lvl="0" marL="0" rtl="0" algn="l">
                <a:spcBef>
                  <a:spcPts val="0"/>
                </a:spcBef>
                <a:spcAft>
                  <a:spcPts val="0"/>
                </a:spcAft>
                <a:buNone/>
              </a:pPr>
              <a:r>
                <a:rPr i="1" lang="en-US" sz="1190">
                  <a:latin typeface="Roboto Medium"/>
                  <a:ea typeface="Roboto Medium"/>
                  <a:cs typeface="Roboto Medium"/>
                  <a:sym typeface="Roboto Medium"/>
                </a:rPr>
                <a:t>Quantitatively verify successful tests</a:t>
              </a:r>
              <a:r>
                <a:rPr i="1" lang="en-US" sz="1190">
                  <a:latin typeface="Roboto Medium"/>
                  <a:ea typeface="Roboto Medium"/>
                  <a:cs typeface="Roboto Medium"/>
                  <a:sym typeface="Roboto Medium"/>
                </a:rPr>
                <a:t> </a:t>
              </a:r>
              <a:endParaRPr i="1" sz="1190">
                <a:latin typeface="Roboto Medium"/>
                <a:ea typeface="Roboto Medium"/>
                <a:cs typeface="Roboto Medium"/>
                <a:sym typeface="Roboto Medium"/>
              </a:endParaRPr>
            </a:p>
          </p:txBody>
        </p:sp>
        <p:sp>
          <p:nvSpPr>
            <p:cNvPr id="103" name="Google Shape;103;p3"/>
            <p:cNvSpPr/>
            <p:nvPr/>
          </p:nvSpPr>
          <p:spPr>
            <a:xfrm>
              <a:off x="1217508" y="403140"/>
              <a:ext cx="1815000" cy="675000"/>
            </a:xfrm>
            <a:prstGeom prst="rect">
              <a:avLst/>
            </a:prstGeom>
            <a:noFill/>
            <a:ln>
              <a:noFill/>
            </a:ln>
          </p:spPr>
          <p:txBody>
            <a:bodyPr anchorCtr="0" anchor="t" bIns="90675" lIns="90675" spcFirstLastPara="1" rIns="90675" wrap="square" tIns="90675">
              <a:noAutofit/>
            </a:bodyPr>
            <a:lstStyle/>
            <a:p>
              <a:pPr indent="0" lvl="0" marL="0" rtl="0" algn="l">
                <a:spcBef>
                  <a:spcPts val="0"/>
                </a:spcBef>
                <a:spcAft>
                  <a:spcPts val="0"/>
                </a:spcAft>
                <a:buNone/>
              </a:pPr>
              <a:r>
                <a:rPr b="1" lang="en-US" sz="3967">
                  <a:solidFill>
                    <a:srgbClr val="990000"/>
                  </a:solidFill>
                  <a:latin typeface="Roboto"/>
                  <a:ea typeface="Roboto"/>
                  <a:cs typeface="Roboto"/>
                  <a:sym typeface="Roboto"/>
                </a:rPr>
                <a:t>Validate</a:t>
              </a:r>
              <a:endParaRPr sz="3967">
                <a:solidFill>
                  <a:srgbClr val="990000"/>
                </a:solidFill>
                <a:latin typeface="Roboto Thin"/>
                <a:ea typeface="Roboto Thin"/>
                <a:cs typeface="Roboto Thin"/>
                <a:sym typeface="Roboto Thin"/>
              </a:endParaRPr>
            </a:p>
          </p:txBody>
        </p:sp>
        <p:sp>
          <p:nvSpPr>
            <p:cNvPr id="104" name="Google Shape;104;p3"/>
            <p:cNvSpPr/>
            <p:nvPr/>
          </p:nvSpPr>
          <p:spPr>
            <a:xfrm rot="5400000">
              <a:off x="1947731" y="1820733"/>
              <a:ext cx="389100" cy="278100"/>
            </a:xfrm>
            <a:prstGeom prst="rightArrow">
              <a:avLst>
                <a:gd fmla="val 34239" name="adj1"/>
                <a:gd fmla="val 57035" name="adj2"/>
              </a:avLst>
            </a:prstGeom>
            <a:solidFill>
              <a:srgbClr val="FFFFFF"/>
            </a:solidFill>
            <a:ln>
              <a:noFill/>
            </a:ln>
          </p:spPr>
          <p:txBody>
            <a:bodyPr anchorCtr="0" anchor="ctr" bIns="90675" lIns="90675" spcFirstLastPara="1" rIns="90675" wrap="square" tIns="90675">
              <a:noAutofit/>
            </a:bodyPr>
            <a:lstStyle/>
            <a:p>
              <a:pPr indent="0" lvl="0" marL="0" rtl="0" algn="l">
                <a:spcBef>
                  <a:spcPts val="0"/>
                </a:spcBef>
                <a:spcAft>
                  <a:spcPts val="0"/>
                </a:spcAft>
                <a:buNone/>
              </a:pPr>
              <a:r>
                <a:t/>
              </a:r>
              <a:endParaRPr/>
            </a:p>
          </p:txBody>
        </p:sp>
        <p:sp>
          <p:nvSpPr>
            <p:cNvPr id="105" name="Google Shape;105;p3"/>
            <p:cNvSpPr/>
            <p:nvPr/>
          </p:nvSpPr>
          <p:spPr>
            <a:xfrm>
              <a:off x="1118289" y="2053163"/>
              <a:ext cx="2030400" cy="2204700"/>
            </a:xfrm>
            <a:prstGeom prst="rect">
              <a:avLst/>
            </a:prstGeom>
            <a:noFill/>
            <a:ln>
              <a:noFill/>
            </a:ln>
          </p:spPr>
          <p:txBody>
            <a:bodyPr anchorCtr="0" anchor="t" bIns="90675" lIns="90675" spcFirstLastPara="1" rIns="90675" wrap="square" tIns="90675">
              <a:noAutofit/>
            </a:bodyPr>
            <a:lstStyle/>
            <a:p>
              <a:pPr indent="-289737" lvl="0" marL="453500" rtl="0" algn="l">
                <a:lnSpc>
                  <a:spcPct val="115000"/>
                </a:lnSpc>
                <a:spcBef>
                  <a:spcPts val="0"/>
                </a:spcBef>
                <a:spcAft>
                  <a:spcPts val="0"/>
                </a:spcAft>
                <a:buClr>
                  <a:srgbClr val="FFFFFF"/>
                </a:buClr>
                <a:buSzPts val="992"/>
                <a:buFont typeface="Roboto"/>
                <a:buChar char="●"/>
              </a:pPr>
              <a:r>
                <a:rPr lang="en-US" sz="991">
                  <a:solidFill>
                    <a:srgbClr val="FFFFFF"/>
                  </a:solidFill>
                  <a:latin typeface="Roboto"/>
                  <a:ea typeface="Roboto"/>
                  <a:cs typeface="Roboto"/>
                  <a:sym typeface="Roboto"/>
                </a:rPr>
                <a:t>App → MCU </a:t>
              </a:r>
              <a:r>
                <a:rPr b="1" lang="en-US" sz="991">
                  <a:solidFill>
                    <a:srgbClr val="FFFFFF"/>
                  </a:solidFill>
                  <a:latin typeface="Roboto"/>
                  <a:ea typeface="Roboto"/>
                  <a:cs typeface="Roboto"/>
                  <a:sym typeface="Roboto"/>
                </a:rPr>
                <a:t>Communication connection strong and consistent </a:t>
              </a:r>
              <a:r>
                <a:rPr lang="en-US" sz="991">
                  <a:solidFill>
                    <a:srgbClr val="FFFFFF"/>
                  </a:solidFill>
                  <a:latin typeface="Roboto"/>
                  <a:ea typeface="Roboto"/>
                  <a:cs typeface="Roboto"/>
                  <a:sym typeface="Roboto"/>
                </a:rPr>
                <a:t>within operational range</a:t>
              </a:r>
              <a:endParaRPr b="1" sz="991">
                <a:solidFill>
                  <a:srgbClr val="FFFFFF"/>
                </a:solidFill>
                <a:latin typeface="Roboto"/>
                <a:ea typeface="Roboto"/>
                <a:cs typeface="Roboto"/>
                <a:sym typeface="Roboto"/>
              </a:endParaRPr>
            </a:p>
            <a:p>
              <a:pPr indent="0" lvl="0" marL="453500" rtl="0" algn="l">
                <a:lnSpc>
                  <a:spcPct val="115000"/>
                </a:lnSpc>
                <a:spcBef>
                  <a:spcPts val="0"/>
                </a:spcBef>
                <a:spcAft>
                  <a:spcPts val="0"/>
                </a:spcAft>
                <a:buNone/>
              </a:pPr>
              <a:r>
                <a:t/>
              </a:r>
              <a:endParaRPr b="1" sz="991">
                <a:solidFill>
                  <a:srgbClr val="FFFFFF"/>
                </a:solidFill>
                <a:latin typeface="Roboto"/>
                <a:ea typeface="Roboto"/>
                <a:cs typeface="Roboto"/>
                <a:sym typeface="Roboto"/>
              </a:endParaRPr>
            </a:p>
            <a:p>
              <a:pPr indent="-289737" lvl="0" marL="453500" rtl="0" algn="l">
                <a:lnSpc>
                  <a:spcPct val="115000"/>
                </a:lnSpc>
                <a:spcBef>
                  <a:spcPts val="0"/>
                </a:spcBef>
                <a:spcAft>
                  <a:spcPts val="0"/>
                </a:spcAft>
                <a:buClr>
                  <a:srgbClr val="FFFFFF"/>
                </a:buClr>
                <a:buSzPts val="992"/>
                <a:buFont typeface="Roboto"/>
                <a:buChar char="●"/>
              </a:pPr>
              <a:r>
                <a:rPr lang="en-US" sz="991">
                  <a:solidFill>
                    <a:srgbClr val="FFFFFF"/>
                  </a:solidFill>
                  <a:latin typeface="Roboto"/>
                  <a:ea typeface="Roboto"/>
                  <a:cs typeface="Roboto"/>
                  <a:sym typeface="Roboto"/>
                </a:rPr>
                <a:t>Ability to </a:t>
              </a:r>
              <a:r>
                <a:rPr b="1" lang="en-US" sz="991">
                  <a:solidFill>
                    <a:srgbClr val="FFFFFF"/>
                  </a:solidFill>
                  <a:latin typeface="Roboto"/>
                  <a:ea typeface="Roboto"/>
                  <a:cs typeface="Roboto"/>
                  <a:sym typeface="Roboto"/>
                </a:rPr>
                <a:t>send numeric values, preset parameters, and </a:t>
              </a:r>
              <a:r>
                <a:rPr b="1" lang="en-US" sz="991">
                  <a:solidFill>
                    <a:srgbClr val="FFFFFF"/>
                  </a:solidFill>
                  <a:latin typeface="Roboto"/>
                  <a:ea typeface="Roboto"/>
                  <a:cs typeface="Roboto"/>
                  <a:sym typeface="Roboto"/>
                </a:rPr>
                <a:t>Arbitrary</a:t>
              </a:r>
              <a:r>
                <a:rPr b="1" lang="en-US" sz="991">
                  <a:solidFill>
                    <a:srgbClr val="FFFFFF"/>
                  </a:solidFill>
                  <a:latin typeface="Roboto"/>
                  <a:ea typeface="Roboto"/>
                  <a:cs typeface="Roboto"/>
                  <a:sym typeface="Roboto"/>
                </a:rPr>
                <a:t> waveform packages</a:t>
              </a:r>
              <a:endParaRPr b="1" sz="991">
                <a:solidFill>
                  <a:srgbClr val="FFFFFF"/>
                </a:solidFill>
                <a:latin typeface="Roboto"/>
                <a:ea typeface="Roboto"/>
                <a:cs typeface="Roboto"/>
                <a:sym typeface="Roboto"/>
              </a:endParaRPr>
            </a:p>
            <a:p>
              <a:pPr indent="0" lvl="0" marL="453500" rtl="0" algn="l">
                <a:lnSpc>
                  <a:spcPct val="115000"/>
                </a:lnSpc>
                <a:spcBef>
                  <a:spcPts val="0"/>
                </a:spcBef>
                <a:spcAft>
                  <a:spcPts val="0"/>
                </a:spcAft>
                <a:buNone/>
              </a:pPr>
              <a:r>
                <a:t/>
              </a:r>
              <a:endParaRPr sz="991">
                <a:solidFill>
                  <a:srgbClr val="FFFFFF"/>
                </a:solidFill>
                <a:latin typeface="Roboto"/>
                <a:ea typeface="Roboto"/>
                <a:cs typeface="Roboto"/>
                <a:sym typeface="Roboto"/>
              </a:endParaRPr>
            </a:p>
            <a:p>
              <a:pPr indent="-289737" lvl="0" marL="453500" rtl="0" algn="l">
                <a:lnSpc>
                  <a:spcPct val="115000"/>
                </a:lnSpc>
                <a:spcBef>
                  <a:spcPts val="0"/>
                </a:spcBef>
                <a:spcAft>
                  <a:spcPts val="0"/>
                </a:spcAft>
                <a:buClr>
                  <a:srgbClr val="FFFFFF"/>
                </a:buClr>
                <a:buSzPts val="992"/>
                <a:buFont typeface="Roboto"/>
                <a:buChar char="●"/>
              </a:pPr>
              <a:r>
                <a:rPr b="1" lang="en-US" sz="991">
                  <a:solidFill>
                    <a:srgbClr val="FFFFFF"/>
                  </a:solidFill>
                  <a:latin typeface="Roboto"/>
                  <a:ea typeface="Roboto"/>
                  <a:cs typeface="Roboto"/>
                  <a:sym typeface="Roboto"/>
                </a:rPr>
                <a:t>Logging and Response </a:t>
              </a:r>
              <a:r>
                <a:rPr lang="en-US" sz="991">
                  <a:solidFill>
                    <a:srgbClr val="FFFFFF"/>
                  </a:solidFill>
                  <a:latin typeface="Roboto"/>
                  <a:ea typeface="Roboto"/>
                  <a:cs typeface="Roboto"/>
                  <a:sym typeface="Roboto"/>
                </a:rPr>
                <a:t>confirmation from MCU</a:t>
              </a:r>
              <a:endParaRPr sz="991">
                <a:solidFill>
                  <a:srgbClr val="FFFFFF"/>
                </a:solidFill>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3a58f18e6b5_0_6"/>
          <p:cNvSpPr txBox="1"/>
          <p:nvPr>
            <p:ph type="title"/>
          </p:nvPr>
        </p:nvSpPr>
        <p:spPr>
          <a:xfrm>
            <a:off x="330450" y="842625"/>
            <a:ext cx="8483100" cy="4521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Verifying Standard/</a:t>
            </a:r>
            <a:r>
              <a:rPr lang="en-US"/>
              <a:t>Arbitrary</a:t>
            </a:r>
            <a:r>
              <a:rPr lang="en-US"/>
              <a:t> Parameters</a:t>
            </a:r>
            <a:endParaRPr/>
          </a:p>
        </p:txBody>
      </p:sp>
      <p:sp>
        <p:nvSpPr>
          <p:cNvPr id="111" name="Google Shape;111;g3a58f18e6b5_0_6"/>
          <p:cNvSpPr txBox="1"/>
          <p:nvPr>
            <p:ph idx="12" type="sldNum"/>
          </p:nvPr>
        </p:nvSpPr>
        <p:spPr>
          <a:xfrm>
            <a:off x="7457525" y="4850697"/>
            <a:ext cx="1600200" cy="20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2" name="Google Shape;112;g3a58f18e6b5_0_6"/>
          <p:cNvSpPr txBox="1"/>
          <p:nvPr/>
        </p:nvSpPr>
        <p:spPr>
          <a:xfrm>
            <a:off x="660003" y="1579931"/>
            <a:ext cx="3235200" cy="5490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2000">
                <a:solidFill>
                  <a:schemeClr val="dk1"/>
                </a:solidFill>
              </a:rPr>
              <a:t>All Tests</a:t>
            </a:r>
            <a:r>
              <a:rPr b="1" lang="en-US" sz="2000">
                <a:solidFill>
                  <a:schemeClr val="dk1"/>
                </a:solidFill>
              </a:rPr>
              <a:t> </a:t>
            </a:r>
            <a:r>
              <a:rPr b="1" lang="en-US" sz="2000">
                <a:solidFill>
                  <a:srgbClr val="38761D"/>
                </a:solidFill>
              </a:rPr>
              <a:t>Passed! 44/44</a:t>
            </a:r>
            <a:endParaRPr b="1" sz="2000">
              <a:solidFill>
                <a:srgbClr val="38761D"/>
              </a:solidFill>
            </a:endParaRPr>
          </a:p>
        </p:txBody>
      </p:sp>
      <p:sp>
        <p:nvSpPr>
          <p:cNvPr id="113" name="Google Shape;113;g3a58f18e6b5_0_6"/>
          <p:cNvSpPr txBox="1"/>
          <p:nvPr/>
        </p:nvSpPr>
        <p:spPr>
          <a:xfrm>
            <a:off x="4529513" y="1482250"/>
            <a:ext cx="4250700" cy="7569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2000">
                <a:solidFill>
                  <a:schemeClr val="dk1"/>
                </a:solidFill>
              </a:rPr>
              <a:t>Some Tests </a:t>
            </a:r>
            <a:r>
              <a:rPr b="1" lang="en-US" sz="2000">
                <a:solidFill>
                  <a:srgbClr val="980000"/>
                </a:solidFill>
              </a:rPr>
              <a:t>Failed! 34/38</a:t>
            </a:r>
            <a:endParaRPr b="1" sz="2000">
              <a:solidFill>
                <a:srgbClr val="980000"/>
              </a:solidFill>
            </a:endParaRPr>
          </a:p>
          <a:p>
            <a:pPr indent="-304800" lvl="0" marL="457200" rtl="0" algn="ctr">
              <a:spcBef>
                <a:spcPts val="0"/>
              </a:spcBef>
              <a:spcAft>
                <a:spcPts val="0"/>
              </a:spcAft>
              <a:buClr>
                <a:schemeClr val="dk1"/>
              </a:buClr>
              <a:buSzPts val="1200"/>
              <a:buChar char="●"/>
            </a:pPr>
            <a:r>
              <a:rPr b="1" lang="en-US" sz="1200">
                <a:solidFill>
                  <a:schemeClr val="dk1"/>
                </a:solidFill>
              </a:rPr>
              <a:t>User Input Boundaries Need to be Implemented</a:t>
            </a:r>
            <a:endParaRPr b="1" sz="1200">
              <a:solidFill>
                <a:schemeClr val="dk1"/>
              </a:solidFill>
            </a:endParaRPr>
          </a:p>
        </p:txBody>
      </p:sp>
      <p:pic>
        <p:nvPicPr>
          <p:cNvPr id="114" name="Google Shape;114;g3a58f18e6b5_0_6" title="Chart"/>
          <p:cNvPicPr preferRelativeResize="0"/>
          <p:nvPr/>
        </p:nvPicPr>
        <p:blipFill>
          <a:blip r:embed="rId3">
            <a:alphaModFix/>
          </a:blip>
          <a:stretch>
            <a:fillRect/>
          </a:stretch>
        </p:blipFill>
        <p:spPr>
          <a:xfrm>
            <a:off x="4529525" y="2447300"/>
            <a:ext cx="4250703" cy="2628350"/>
          </a:xfrm>
          <a:prstGeom prst="rect">
            <a:avLst/>
          </a:prstGeom>
          <a:noFill/>
          <a:ln cap="flat" cmpd="sng" w="9525">
            <a:solidFill>
              <a:schemeClr val="dk2"/>
            </a:solidFill>
            <a:prstDash val="solid"/>
            <a:round/>
            <a:headEnd len="sm" w="sm" type="none"/>
            <a:tailEnd len="sm" w="sm" type="none"/>
          </a:ln>
        </p:spPr>
      </p:pic>
      <p:pic>
        <p:nvPicPr>
          <p:cNvPr id="115" name="Google Shape;115;g3a58f18e6b5_0_6" title="Chart"/>
          <p:cNvPicPr preferRelativeResize="0"/>
          <p:nvPr/>
        </p:nvPicPr>
        <p:blipFill>
          <a:blip r:embed="rId4">
            <a:alphaModFix/>
          </a:blip>
          <a:stretch>
            <a:fillRect/>
          </a:stretch>
        </p:blipFill>
        <p:spPr>
          <a:xfrm>
            <a:off x="152250" y="2447305"/>
            <a:ext cx="4250700" cy="2628357"/>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3a58f18e6b5_0_0"/>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Remaining Tasks</a:t>
            </a:r>
            <a:endParaRPr/>
          </a:p>
        </p:txBody>
      </p:sp>
      <p:sp>
        <p:nvSpPr>
          <p:cNvPr id="121" name="Google Shape;121;g3a58f18e6b5_0_0"/>
          <p:cNvSpPr txBox="1"/>
          <p:nvPr>
            <p:ph idx="1" type="body"/>
          </p:nvPr>
        </p:nvSpPr>
        <p:spPr>
          <a:xfrm>
            <a:off x="457200" y="1536950"/>
            <a:ext cx="5705100" cy="34779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spcBef>
                <a:spcPts val="0"/>
              </a:spcBef>
              <a:spcAft>
                <a:spcPts val="0"/>
              </a:spcAft>
              <a:buNone/>
            </a:pPr>
            <a:r>
              <a:rPr b="1" lang="en-US"/>
              <a:t>Remaining in 403:</a:t>
            </a:r>
            <a:endParaRPr b="1"/>
          </a:p>
          <a:p>
            <a:pPr indent="-386080" lvl="0" marL="342900" rtl="0" algn="l">
              <a:spcBef>
                <a:spcPts val="640"/>
              </a:spcBef>
              <a:spcAft>
                <a:spcPts val="0"/>
              </a:spcAft>
              <a:buSzPct val="100000"/>
              <a:buChar char="•"/>
            </a:pPr>
            <a:r>
              <a:rPr lang="en-US"/>
              <a:t>Add User Input Boundaries</a:t>
            </a:r>
            <a:endParaRPr/>
          </a:p>
          <a:p>
            <a:pPr indent="0" lvl="0" marL="0" rtl="0" algn="l">
              <a:spcBef>
                <a:spcPts val="640"/>
              </a:spcBef>
              <a:spcAft>
                <a:spcPts val="0"/>
              </a:spcAft>
              <a:buNone/>
            </a:pPr>
            <a:r>
              <a:t/>
            </a:r>
            <a:endParaRPr b="1"/>
          </a:p>
          <a:p>
            <a:pPr indent="0" lvl="0" marL="0" rtl="0" algn="l">
              <a:spcBef>
                <a:spcPts val="640"/>
              </a:spcBef>
              <a:spcAft>
                <a:spcPts val="0"/>
              </a:spcAft>
              <a:buNone/>
            </a:pPr>
            <a:r>
              <a:rPr b="1" lang="en-US"/>
              <a:t>To Complete in 404</a:t>
            </a:r>
            <a:endParaRPr b="1"/>
          </a:p>
          <a:p>
            <a:pPr indent="-297180" lvl="0" marL="342900" rtl="0" algn="l">
              <a:spcBef>
                <a:spcPts val="640"/>
              </a:spcBef>
              <a:spcAft>
                <a:spcPts val="0"/>
              </a:spcAft>
              <a:buClr>
                <a:schemeClr val="dk1"/>
              </a:buClr>
              <a:buSzPct val="100000"/>
              <a:buChar char="•"/>
            </a:pPr>
            <a:r>
              <a:rPr lang="en-US"/>
              <a:t>Fully Integrate with MCU Subsystem</a:t>
            </a:r>
            <a:endParaRPr/>
          </a:p>
          <a:p>
            <a:pPr indent="-297180" lvl="0" marL="342900" rtl="0" algn="l">
              <a:spcBef>
                <a:spcPts val="640"/>
              </a:spcBef>
              <a:spcAft>
                <a:spcPts val="0"/>
              </a:spcAft>
              <a:buSzPct val="100000"/>
              <a:buChar char="•"/>
            </a:pPr>
            <a:r>
              <a:rPr lang="en-US"/>
              <a:t>Finalize Enclosure</a:t>
            </a:r>
            <a:endParaRPr/>
          </a:p>
          <a:p>
            <a:pPr indent="-260032" lvl="1" marL="742950" rtl="0" algn="l">
              <a:spcBef>
                <a:spcPts val="640"/>
              </a:spcBef>
              <a:spcAft>
                <a:spcPts val="0"/>
              </a:spcAft>
              <a:buSzPct val="64285"/>
              <a:buChar char="–"/>
            </a:pPr>
            <a:r>
              <a:rPr lang="en-US"/>
              <a:t>CAD Design</a:t>
            </a:r>
            <a:endParaRPr/>
          </a:p>
          <a:p>
            <a:pPr indent="-260032" lvl="1" marL="742950" rtl="0" algn="l">
              <a:spcBef>
                <a:spcPts val="640"/>
              </a:spcBef>
              <a:spcAft>
                <a:spcPts val="0"/>
              </a:spcAft>
              <a:buSzPct val="64285"/>
              <a:buChar char="–"/>
            </a:pPr>
            <a:r>
              <a:rPr lang="en-US"/>
              <a:t>Print</a:t>
            </a:r>
            <a:endParaRPr/>
          </a:p>
          <a:p>
            <a:pPr indent="-260032" lvl="1" marL="742950" rtl="0" algn="l">
              <a:spcBef>
                <a:spcPts val="640"/>
              </a:spcBef>
              <a:spcAft>
                <a:spcPts val="0"/>
              </a:spcAft>
              <a:buSzPct val="64285"/>
              <a:buChar char="–"/>
            </a:pPr>
            <a:r>
              <a:rPr lang="en-US"/>
              <a:t>Assemble</a:t>
            </a:r>
            <a:endParaRPr/>
          </a:p>
        </p:txBody>
      </p:sp>
      <p:pic>
        <p:nvPicPr>
          <p:cNvPr id="122" name="Google Shape;122;g3a58f18e6b5_0_0"/>
          <p:cNvPicPr preferRelativeResize="0"/>
          <p:nvPr/>
        </p:nvPicPr>
        <p:blipFill>
          <a:blip r:embed="rId3">
            <a:alphaModFix/>
          </a:blip>
          <a:stretch>
            <a:fillRect/>
          </a:stretch>
        </p:blipFill>
        <p:spPr>
          <a:xfrm>
            <a:off x="6524375" y="879925"/>
            <a:ext cx="2398575" cy="41349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390e4e5616c_0_0"/>
          <p:cNvSpPr txBox="1"/>
          <p:nvPr>
            <p:ph type="title"/>
          </p:nvPr>
        </p:nvSpPr>
        <p:spPr>
          <a:xfrm>
            <a:off x="457200" y="722533"/>
            <a:ext cx="8229600" cy="6027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a:t>MCU</a:t>
            </a:r>
            <a:r>
              <a:rPr lang="en-US"/>
              <a:t> Subsystem</a:t>
            </a:r>
            <a:endParaRPr/>
          </a:p>
          <a:p>
            <a:pPr indent="0" lvl="0" marL="0" rtl="0" algn="ctr">
              <a:spcBef>
                <a:spcPts val="0"/>
              </a:spcBef>
              <a:spcAft>
                <a:spcPts val="0"/>
              </a:spcAft>
              <a:buClr>
                <a:schemeClr val="dk1"/>
              </a:buClr>
              <a:buSzPct val="161797"/>
              <a:buFont typeface="Arial"/>
              <a:buNone/>
            </a:pPr>
            <a:r>
              <a:rPr lang="en-US" sz="1977"/>
              <a:t>Joe Knipper</a:t>
            </a:r>
            <a:endParaRPr sz="1977"/>
          </a:p>
        </p:txBody>
      </p:sp>
      <p:grpSp>
        <p:nvGrpSpPr>
          <p:cNvPr id="128" name="Google Shape;128;g390e4e5616c_0_0"/>
          <p:cNvGrpSpPr/>
          <p:nvPr/>
        </p:nvGrpSpPr>
        <p:grpSpPr>
          <a:xfrm>
            <a:off x="770200" y="1389575"/>
            <a:ext cx="2495991" cy="3711155"/>
            <a:chOff x="1110520" y="283725"/>
            <a:chExt cx="2098530" cy="4076400"/>
          </a:xfrm>
        </p:grpSpPr>
        <p:sp>
          <p:nvSpPr>
            <p:cNvPr id="129" name="Google Shape;129;g390e4e5616c_0_0"/>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390e4e5616c_0_0"/>
            <p:cNvSpPr/>
            <p:nvPr/>
          </p:nvSpPr>
          <p:spPr>
            <a:xfrm>
              <a:off x="1118234" y="341749"/>
              <a:ext cx="2048100" cy="1423500"/>
            </a:xfrm>
            <a:prstGeom prst="rect">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390e4e5616c_0_0"/>
            <p:cNvSpPr/>
            <p:nvPr/>
          </p:nvSpPr>
          <p:spPr>
            <a:xfrm>
              <a:off x="1218222" y="1099056"/>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100">
                  <a:solidFill>
                    <a:schemeClr val="dk1"/>
                  </a:solidFill>
                  <a:latin typeface="Roboto Medium"/>
                  <a:ea typeface="Roboto Medium"/>
                  <a:cs typeface="Roboto Medium"/>
                  <a:sym typeface="Roboto Medium"/>
                </a:rPr>
                <a:t>Design a </a:t>
              </a:r>
              <a:r>
                <a:rPr i="1" lang="en-US" sz="1100">
                  <a:solidFill>
                    <a:schemeClr val="dk1"/>
                  </a:solidFill>
                  <a:latin typeface="Roboto Medium"/>
                  <a:ea typeface="Roboto Medium"/>
                  <a:cs typeface="Roboto Medium"/>
                  <a:sym typeface="Roboto Medium"/>
                </a:rPr>
                <a:t>reliable embedded control subsystem for the AWG</a:t>
              </a:r>
              <a:endParaRPr i="1" sz="1100">
                <a:solidFill>
                  <a:schemeClr val="dk1"/>
                </a:solidFill>
                <a:latin typeface="Roboto Medium"/>
                <a:ea typeface="Roboto Medium"/>
                <a:cs typeface="Roboto Medium"/>
                <a:sym typeface="Roboto Medium"/>
              </a:endParaRPr>
            </a:p>
          </p:txBody>
        </p:sp>
        <p:sp>
          <p:nvSpPr>
            <p:cNvPr id="132" name="Google Shape;132;g390e4e5616c_0_0"/>
            <p:cNvSpPr/>
            <p:nvPr/>
          </p:nvSpPr>
          <p:spPr>
            <a:xfrm>
              <a:off x="1218214" y="424055"/>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990000"/>
                  </a:solidFill>
                  <a:latin typeface="Roboto"/>
                  <a:ea typeface="Roboto"/>
                  <a:cs typeface="Roboto"/>
                  <a:sym typeface="Roboto"/>
                </a:rPr>
                <a:t>Design</a:t>
              </a:r>
              <a:endParaRPr sz="4000">
                <a:solidFill>
                  <a:srgbClr val="990000"/>
                </a:solidFill>
                <a:latin typeface="Roboto Thin"/>
                <a:ea typeface="Roboto Thin"/>
                <a:cs typeface="Roboto Thin"/>
                <a:sym typeface="Roboto Thin"/>
              </a:endParaRPr>
            </a:p>
          </p:txBody>
        </p:sp>
        <p:sp>
          <p:nvSpPr>
            <p:cNvPr id="133" name="Google Shape;133;g390e4e5616c_0_0"/>
            <p:cNvSpPr/>
            <p:nvPr/>
          </p:nvSpPr>
          <p:spPr>
            <a:xfrm rot="5400000">
              <a:off x="1947731" y="1820733"/>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390e4e5616c_0_0"/>
            <p:cNvSpPr/>
            <p:nvPr/>
          </p:nvSpPr>
          <p:spPr>
            <a:xfrm>
              <a:off x="1110520" y="2043503"/>
              <a:ext cx="2030400" cy="21036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Designed a custom </a:t>
              </a:r>
              <a:r>
                <a:rPr b="1" lang="en-US" sz="1000">
                  <a:solidFill>
                    <a:srgbClr val="FFFFFF"/>
                  </a:solidFill>
                  <a:latin typeface="Roboto"/>
                  <a:ea typeface="Roboto"/>
                  <a:cs typeface="Roboto"/>
                  <a:sym typeface="Roboto"/>
                </a:rPr>
                <a:t>ESP32-S3 MCU PCB</a:t>
              </a:r>
              <a:endParaRPr b="1"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Implemented </a:t>
              </a:r>
              <a:r>
                <a:rPr b="1" lang="en-US" sz="1000">
                  <a:solidFill>
                    <a:srgbClr val="FFFFFF"/>
                  </a:solidFill>
                  <a:latin typeface="Roboto"/>
                  <a:ea typeface="Roboto"/>
                  <a:cs typeface="Roboto"/>
                  <a:sym typeface="Roboto"/>
                </a:rPr>
                <a:t>BLE firmware</a:t>
              </a:r>
              <a:r>
                <a:rPr lang="en-US" sz="1000">
                  <a:solidFill>
                    <a:srgbClr val="FFFFFF"/>
                  </a:solidFill>
                  <a:latin typeface="Roboto"/>
                  <a:ea typeface="Roboto"/>
                  <a:cs typeface="Roboto"/>
                  <a:sym typeface="Roboto"/>
                </a:rPr>
                <a:t> for receiving </a:t>
              </a:r>
              <a:r>
                <a:rPr b="1" lang="en-US" sz="1000">
                  <a:solidFill>
                    <a:srgbClr val="FFFFFF"/>
                  </a:solidFill>
                  <a:latin typeface="Roboto"/>
                  <a:ea typeface="Roboto"/>
                  <a:cs typeface="Roboto"/>
                  <a:sym typeface="Roboto"/>
                </a:rPr>
                <a:t>waveform parameters</a:t>
              </a:r>
              <a:r>
                <a:rPr lang="en-US" sz="1000">
                  <a:solidFill>
                    <a:srgbClr val="FFFFFF"/>
                  </a:solidFill>
                  <a:latin typeface="Roboto"/>
                  <a:ea typeface="Roboto"/>
                  <a:cs typeface="Roboto"/>
                  <a:sym typeface="Roboto"/>
                </a:rPr>
                <a:t> </a:t>
              </a:r>
              <a:endParaRPr sz="1000">
                <a:solidFill>
                  <a:srgbClr val="FFFFFF"/>
                </a:solidFill>
                <a:latin typeface="Roboto"/>
                <a:ea typeface="Roboto"/>
                <a:cs typeface="Roboto"/>
                <a:sym typeface="Roboto"/>
              </a:endParaRPr>
            </a:p>
            <a:p>
              <a:pPr indent="0" lvl="0" marL="91440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Developed firmware to </a:t>
              </a:r>
              <a:r>
                <a:rPr b="1" lang="en-US" sz="1000">
                  <a:solidFill>
                    <a:srgbClr val="FFFFFF"/>
                  </a:solidFill>
                  <a:latin typeface="Roboto"/>
                  <a:ea typeface="Roboto"/>
                  <a:cs typeface="Roboto"/>
                  <a:sym typeface="Roboto"/>
                </a:rPr>
                <a:t>generate 64k-sample LUT</a:t>
              </a:r>
              <a:r>
                <a:rPr lang="en-US" sz="1000">
                  <a:solidFill>
                    <a:srgbClr val="FFFFFF"/>
                  </a:solidFill>
                  <a:latin typeface="Roboto"/>
                  <a:ea typeface="Roboto"/>
                  <a:cs typeface="Roboto"/>
                  <a:sym typeface="Roboto"/>
                </a:rPr>
                <a:t>s and </a:t>
              </a:r>
              <a:r>
                <a:rPr b="1" lang="en-US" sz="1000">
                  <a:solidFill>
                    <a:srgbClr val="FFFFFF"/>
                  </a:solidFill>
                  <a:latin typeface="Roboto"/>
                  <a:ea typeface="Roboto"/>
                  <a:cs typeface="Roboto"/>
                  <a:sym typeface="Roboto"/>
                </a:rPr>
                <a:t>stream</a:t>
              </a:r>
              <a:r>
                <a:rPr lang="en-US" sz="1000">
                  <a:solidFill>
                    <a:srgbClr val="FFFFFF"/>
                  </a:solidFill>
                  <a:latin typeface="Roboto"/>
                  <a:ea typeface="Roboto"/>
                  <a:cs typeface="Roboto"/>
                  <a:sym typeface="Roboto"/>
                </a:rPr>
                <a:t> them to the </a:t>
              </a:r>
              <a:r>
                <a:rPr b="1" lang="en-US" sz="1000">
                  <a:solidFill>
                    <a:srgbClr val="FFFFFF"/>
                  </a:solidFill>
                  <a:latin typeface="Roboto"/>
                  <a:ea typeface="Roboto"/>
                  <a:cs typeface="Roboto"/>
                  <a:sym typeface="Roboto"/>
                </a:rPr>
                <a:t>FPGA</a:t>
              </a:r>
              <a:r>
                <a:rPr lang="en-US" sz="1000">
                  <a:solidFill>
                    <a:srgbClr val="FFFFFF"/>
                  </a:solidFill>
                  <a:latin typeface="Roboto"/>
                  <a:ea typeface="Roboto"/>
                  <a:cs typeface="Roboto"/>
                  <a:sym typeface="Roboto"/>
                </a:rPr>
                <a:t> over </a:t>
              </a:r>
              <a:r>
                <a:rPr b="1" lang="en-US" sz="1000">
                  <a:solidFill>
                    <a:srgbClr val="FFFFFF"/>
                  </a:solidFill>
                  <a:latin typeface="Roboto"/>
                  <a:ea typeface="Roboto"/>
                  <a:cs typeface="Roboto"/>
                  <a:sym typeface="Roboto"/>
                </a:rPr>
                <a:t>SPI</a:t>
              </a:r>
              <a:endParaRPr b="1" sz="800">
                <a:solidFill>
                  <a:srgbClr val="FFFFFF"/>
                </a:solidFill>
                <a:latin typeface="Roboto"/>
                <a:ea typeface="Roboto"/>
                <a:cs typeface="Roboto"/>
                <a:sym typeface="Roboto"/>
              </a:endParaRPr>
            </a:p>
          </p:txBody>
        </p:sp>
      </p:grpSp>
      <p:grpSp>
        <p:nvGrpSpPr>
          <p:cNvPr id="135" name="Google Shape;135;g390e4e5616c_0_0"/>
          <p:cNvGrpSpPr/>
          <p:nvPr/>
        </p:nvGrpSpPr>
        <p:grpSpPr>
          <a:xfrm>
            <a:off x="3328588" y="1389575"/>
            <a:ext cx="2486816" cy="3711155"/>
            <a:chOff x="1118234" y="283725"/>
            <a:chExt cx="2090816" cy="4076400"/>
          </a:xfrm>
        </p:grpSpPr>
        <p:sp>
          <p:nvSpPr>
            <p:cNvPr id="136" name="Google Shape;136;g390e4e5616c_0_0"/>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390e4e5616c_0_0"/>
            <p:cNvSpPr/>
            <p:nvPr/>
          </p:nvSpPr>
          <p:spPr>
            <a:xfrm>
              <a:off x="1118234" y="341749"/>
              <a:ext cx="2048100" cy="1423500"/>
            </a:xfrm>
            <a:prstGeom prst="rect">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390e4e5616c_0_0"/>
            <p:cNvSpPr/>
            <p:nvPr/>
          </p:nvSpPr>
          <p:spPr>
            <a:xfrm>
              <a:off x="1256140" y="1093913"/>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100">
                  <a:solidFill>
                    <a:schemeClr val="dk1"/>
                  </a:solidFill>
                  <a:latin typeface="Roboto Medium"/>
                  <a:ea typeface="Roboto Medium"/>
                  <a:cs typeface="Roboto Medium"/>
                  <a:sym typeface="Roboto Medium"/>
                </a:rPr>
                <a:t>Successfully Test BLE connection, LUT generation, and SPI stream</a:t>
              </a:r>
              <a:endParaRPr i="1" sz="1100">
                <a:solidFill>
                  <a:schemeClr val="dk1"/>
                </a:solidFill>
                <a:latin typeface="Roboto Medium"/>
                <a:ea typeface="Roboto Medium"/>
                <a:cs typeface="Roboto Medium"/>
                <a:sym typeface="Roboto Medium"/>
              </a:endParaRPr>
            </a:p>
          </p:txBody>
        </p:sp>
        <p:sp>
          <p:nvSpPr>
            <p:cNvPr id="139" name="Google Shape;139;g390e4e5616c_0_0"/>
            <p:cNvSpPr/>
            <p:nvPr/>
          </p:nvSpPr>
          <p:spPr>
            <a:xfrm>
              <a:off x="1247476" y="429073"/>
              <a:ext cx="11976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990000"/>
                  </a:solidFill>
                  <a:latin typeface="Roboto"/>
                  <a:ea typeface="Roboto"/>
                  <a:cs typeface="Roboto"/>
                  <a:sym typeface="Roboto"/>
                </a:rPr>
                <a:t>Test</a:t>
              </a:r>
              <a:endParaRPr sz="4000">
                <a:solidFill>
                  <a:srgbClr val="990000"/>
                </a:solidFill>
                <a:latin typeface="Roboto Thin"/>
                <a:ea typeface="Roboto Thin"/>
                <a:cs typeface="Roboto Thin"/>
                <a:sym typeface="Roboto Thin"/>
              </a:endParaRPr>
            </a:p>
          </p:txBody>
        </p:sp>
        <p:sp>
          <p:nvSpPr>
            <p:cNvPr id="140" name="Google Shape;140;g390e4e5616c_0_0"/>
            <p:cNvSpPr/>
            <p:nvPr/>
          </p:nvSpPr>
          <p:spPr>
            <a:xfrm rot="5400000">
              <a:off x="1947731" y="1820733"/>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390e4e5616c_0_0"/>
            <p:cNvSpPr/>
            <p:nvPr/>
          </p:nvSpPr>
          <p:spPr>
            <a:xfrm>
              <a:off x="1148438" y="2047265"/>
              <a:ext cx="2030400" cy="21036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Verified </a:t>
              </a:r>
              <a:r>
                <a:rPr b="1" lang="en-US" sz="1000">
                  <a:solidFill>
                    <a:srgbClr val="FFFFFF"/>
                  </a:solidFill>
                  <a:latin typeface="Roboto"/>
                  <a:ea typeface="Roboto"/>
                  <a:cs typeface="Roboto"/>
                  <a:sym typeface="Roboto"/>
                </a:rPr>
                <a:t>BLE connection</a:t>
              </a:r>
              <a:r>
                <a:rPr lang="en-US" sz="1000">
                  <a:solidFill>
                    <a:srgbClr val="FFFFFF"/>
                  </a:solidFill>
                  <a:latin typeface="Roboto"/>
                  <a:ea typeface="Roboto"/>
                  <a:cs typeface="Roboto"/>
                  <a:sym typeface="Roboto"/>
                </a:rPr>
                <a:t> is </a:t>
              </a:r>
              <a:r>
                <a:rPr b="1" lang="en-US" sz="1000">
                  <a:solidFill>
                    <a:srgbClr val="FFFFFF"/>
                  </a:solidFill>
                  <a:latin typeface="Roboto"/>
                  <a:ea typeface="Roboto"/>
                  <a:cs typeface="Roboto"/>
                  <a:sym typeface="Roboto"/>
                </a:rPr>
                <a:t>stable</a:t>
              </a:r>
              <a:r>
                <a:rPr lang="en-US" sz="1000">
                  <a:solidFill>
                    <a:srgbClr val="FFFFFF"/>
                  </a:solidFill>
                  <a:latin typeface="Roboto"/>
                  <a:ea typeface="Roboto"/>
                  <a:cs typeface="Roboto"/>
                  <a:sym typeface="Roboto"/>
                </a:rPr>
                <a:t> and </a:t>
              </a:r>
              <a:r>
                <a:rPr b="1" lang="en-US" sz="1000">
                  <a:solidFill>
                    <a:srgbClr val="FFFFFF"/>
                  </a:solidFill>
                  <a:latin typeface="Roboto"/>
                  <a:ea typeface="Roboto"/>
                  <a:cs typeface="Roboto"/>
                  <a:sym typeface="Roboto"/>
                </a:rPr>
                <a:t>robust</a:t>
              </a:r>
              <a:endParaRPr b="1"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Verified </a:t>
              </a:r>
              <a:r>
                <a:rPr b="1" lang="en-US" sz="1000">
                  <a:solidFill>
                    <a:srgbClr val="FFFFFF"/>
                  </a:solidFill>
                  <a:latin typeface="Roboto"/>
                  <a:ea typeface="Roboto"/>
                  <a:cs typeface="Roboto"/>
                  <a:sym typeface="Roboto"/>
                </a:rPr>
                <a:t>64k LUT generation </a:t>
              </a:r>
              <a:r>
                <a:rPr lang="en-US" sz="1000">
                  <a:solidFill>
                    <a:srgbClr val="FFFFFF"/>
                  </a:solidFill>
                  <a:latin typeface="Roboto"/>
                  <a:ea typeface="Roboto"/>
                  <a:cs typeface="Roboto"/>
                  <a:sym typeface="Roboto"/>
                </a:rPr>
                <a:t>is </a:t>
              </a:r>
              <a:r>
                <a:rPr b="1" lang="en-US" sz="1000">
                  <a:solidFill>
                    <a:srgbClr val="FFFFFF"/>
                  </a:solidFill>
                  <a:latin typeface="Roboto"/>
                  <a:ea typeface="Roboto"/>
                  <a:cs typeface="Roboto"/>
                  <a:sym typeface="Roboto"/>
                </a:rPr>
                <a:t>accurate</a:t>
              </a:r>
              <a:endParaRPr b="1"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Verified</a:t>
              </a:r>
              <a:r>
                <a:rPr lang="en-US" sz="1000">
                  <a:solidFill>
                    <a:srgbClr val="FFFFFF"/>
                  </a:solidFill>
                  <a:latin typeface="Roboto"/>
                  <a:ea typeface="Roboto"/>
                  <a:cs typeface="Roboto"/>
                  <a:sym typeface="Roboto"/>
                </a:rPr>
                <a:t> </a:t>
              </a:r>
              <a:r>
                <a:rPr b="1" lang="en-US" sz="1000">
                  <a:solidFill>
                    <a:srgbClr val="FFFFFF"/>
                  </a:solidFill>
                  <a:latin typeface="Roboto"/>
                  <a:ea typeface="Roboto"/>
                  <a:cs typeface="Roboto"/>
                  <a:sym typeface="Roboto"/>
                </a:rPr>
                <a:t>SPI stream </a:t>
              </a:r>
              <a:r>
                <a:rPr lang="en-US" sz="1000">
                  <a:solidFill>
                    <a:srgbClr val="FFFFFF"/>
                  </a:solidFill>
                  <a:latin typeface="Roboto"/>
                  <a:ea typeface="Roboto"/>
                  <a:cs typeface="Roboto"/>
                  <a:sym typeface="Roboto"/>
                </a:rPr>
                <a:t>is </a:t>
              </a:r>
              <a:r>
                <a:rPr b="1" lang="en-US" sz="1000">
                  <a:solidFill>
                    <a:srgbClr val="FFFFFF"/>
                  </a:solidFill>
                  <a:latin typeface="Roboto"/>
                  <a:ea typeface="Roboto"/>
                  <a:cs typeface="Roboto"/>
                  <a:sym typeface="Roboto"/>
                </a:rPr>
                <a:t>accurate</a:t>
              </a:r>
              <a:endParaRPr b="1"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b="1" sz="1000">
                <a:solidFill>
                  <a:srgbClr val="FFFFFF"/>
                </a:solidFill>
                <a:latin typeface="Roboto"/>
                <a:ea typeface="Roboto"/>
                <a:cs typeface="Roboto"/>
                <a:sym typeface="Roboto"/>
              </a:endParaRPr>
            </a:p>
          </p:txBody>
        </p:sp>
      </p:grpSp>
      <p:grpSp>
        <p:nvGrpSpPr>
          <p:cNvPr id="142" name="Google Shape;142;g390e4e5616c_0_0"/>
          <p:cNvGrpSpPr/>
          <p:nvPr/>
        </p:nvGrpSpPr>
        <p:grpSpPr>
          <a:xfrm>
            <a:off x="5877800" y="1389575"/>
            <a:ext cx="2486816" cy="3711155"/>
            <a:chOff x="1118234" y="283725"/>
            <a:chExt cx="2090816" cy="4076400"/>
          </a:xfrm>
        </p:grpSpPr>
        <p:sp>
          <p:nvSpPr>
            <p:cNvPr id="143" name="Google Shape;143;g390e4e5616c_0_0"/>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390e4e5616c_0_0"/>
            <p:cNvSpPr/>
            <p:nvPr/>
          </p:nvSpPr>
          <p:spPr>
            <a:xfrm>
              <a:off x="1118234" y="341749"/>
              <a:ext cx="2048100" cy="1423500"/>
            </a:xfrm>
            <a:prstGeom prst="rect">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390e4e5616c_0_0"/>
            <p:cNvSpPr/>
            <p:nvPr/>
          </p:nvSpPr>
          <p:spPr>
            <a:xfrm>
              <a:off x="1210598" y="1072695"/>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solidFill>
                    <a:schemeClr val="dk1"/>
                  </a:solidFill>
                  <a:latin typeface="Roboto Medium"/>
                  <a:ea typeface="Roboto Medium"/>
                  <a:cs typeface="Roboto Medium"/>
                  <a:sym typeface="Roboto Medium"/>
                </a:rPr>
                <a:t>Quantitatively verify successful tests </a:t>
              </a:r>
              <a:endParaRPr i="1" sz="1200">
                <a:solidFill>
                  <a:schemeClr val="dk1"/>
                </a:solidFill>
                <a:latin typeface="Roboto Medium"/>
                <a:ea typeface="Roboto Medium"/>
                <a:cs typeface="Roboto Medium"/>
                <a:sym typeface="Roboto Medium"/>
              </a:endParaRPr>
            </a:p>
          </p:txBody>
        </p:sp>
        <p:sp>
          <p:nvSpPr>
            <p:cNvPr id="146" name="Google Shape;146;g390e4e5616c_0_0"/>
            <p:cNvSpPr/>
            <p:nvPr/>
          </p:nvSpPr>
          <p:spPr>
            <a:xfrm>
              <a:off x="1217508" y="438301"/>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990000"/>
                  </a:solidFill>
                  <a:latin typeface="Roboto"/>
                  <a:ea typeface="Roboto"/>
                  <a:cs typeface="Roboto"/>
                  <a:sym typeface="Roboto"/>
                </a:rPr>
                <a:t>Validate</a:t>
              </a:r>
              <a:endParaRPr sz="4000">
                <a:solidFill>
                  <a:srgbClr val="990000"/>
                </a:solidFill>
                <a:latin typeface="Roboto Thin"/>
                <a:ea typeface="Roboto Thin"/>
                <a:cs typeface="Roboto Thin"/>
                <a:sym typeface="Roboto Thin"/>
              </a:endParaRPr>
            </a:p>
          </p:txBody>
        </p:sp>
        <p:sp>
          <p:nvSpPr>
            <p:cNvPr id="147" name="Google Shape;147;g390e4e5616c_0_0"/>
            <p:cNvSpPr/>
            <p:nvPr/>
          </p:nvSpPr>
          <p:spPr>
            <a:xfrm rot="5400000">
              <a:off x="1947731" y="1820733"/>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390e4e5616c_0_0"/>
            <p:cNvSpPr/>
            <p:nvPr/>
          </p:nvSpPr>
          <p:spPr>
            <a:xfrm>
              <a:off x="1118234" y="2043036"/>
              <a:ext cx="2030400" cy="21036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MCU PCB </a:t>
              </a:r>
              <a:r>
                <a:rPr b="1" lang="en-US" sz="1000">
                  <a:solidFill>
                    <a:srgbClr val="FFFFFF"/>
                  </a:solidFill>
                  <a:latin typeface="Roboto"/>
                  <a:ea typeface="Roboto"/>
                  <a:cs typeface="Roboto"/>
                  <a:sym typeface="Roboto"/>
                </a:rPr>
                <a:t>BLE stable </a:t>
              </a:r>
              <a:r>
                <a:rPr lang="en-US" sz="1000">
                  <a:solidFill>
                    <a:srgbClr val="FFFFFF"/>
                  </a:solidFill>
                  <a:latin typeface="Roboto"/>
                  <a:ea typeface="Roboto"/>
                  <a:cs typeface="Roboto"/>
                  <a:sym typeface="Roboto"/>
                </a:rPr>
                <a:t>for </a:t>
              </a:r>
              <a:r>
                <a:rPr b="1" lang="en-US" sz="1000">
                  <a:solidFill>
                    <a:srgbClr val="FFFFFF"/>
                  </a:solidFill>
                  <a:latin typeface="Roboto"/>
                  <a:ea typeface="Roboto"/>
                  <a:cs typeface="Roboto"/>
                  <a:sym typeface="Roboto"/>
                </a:rPr>
                <a:t>3+ hours</a:t>
              </a:r>
              <a:endParaRPr b="1"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b="1"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64K LUT </a:t>
              </a:r>
              <a:r>
                <a:rPr b="1" lang="en-US" sz="1000">
                  <a:solidFill>
                    <a:srgbClr val="FFFFFF"/>
                  </a:solidFill>
                  <a:latin typeface="Roboto"/>
                  <a:ea typeface="Roboto"/>
                  <a:cs typeface="Roboto"/>
                  <a:sym typeface="Roboto"/>
                </a:rPr>
                <a:t>waveform recreation 100% accurate</a:t>
              </a:r>
              <a:endParaRPr b="1"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b="1"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US" sz="1000">
                  <a:solidFill>
                    <a:srgbClr val="FFFFFF"/>
                  </a:solidFill>
                  <a:latin typeface="Roboto"/>
                  <a:ea typeface="Roboto"/>
                  <a:cs typeface="Roboto"/>
                  <a:sym typeface="Roboto"/>
                </a:rPr>
                <a:t>SPI</a:t>
              </a:r>
              <a:r>
                <a:rPr b="1" lang="en-US" sz="1000">
                  <a:solidFill>
                    <a:srgbClr val="FFFFFF"/>
                  </a:solidFill>
                  <a:latin typeface="Roboto"/>
                  <a:ea typeface="Roboto"/>
                  <a:cs typeface="Roboto"/>
                  <a:sym typeface="Roboto"/>
                </a:rPr>
                <a:t> </a:t>
              </a:r>
              <a:r>
                <a:rPr lang="en-US" sz="1000">
                  <a:solidFill>
                    <a:srgbClr val="FFFFFF"/>
                  </a:solidFill>
                  <a:latin typeface="Roboto"/>
                  <a:ea typeface="Roboto"/>
                  <a:cs typeface="Roboto"/>
                  <a:sym typeface="Roboto"/>
                </a:rPr>
                <a:t>stream </a:t>
              </a:r>
              <a:r>
                <a:rPr lang="en-US" sz="1000">
                  <a:solidFill>
                    <a:srgbClr val="FFFFFF"/>
                  </a:solidFill>
                  <a:latin typeface="Roboto"/>
                  <a:ea typeface="Roboto"/>
                  <a:cs typeface="Roboto"/>
                  <a:sym typeface="Roboto"/>
                </a:rPr>
                <a:t>validated using </a:t>
              </a:r>
              <a:r>
                <a:rPr b="1" lang="en-US" sz="1000">
                  <a:solidFill>
                    <a:srgbClr val="FFFFFF"/>
                  </a:solidFill>
                  <a:latin typeface="Roboto"/>
                  <a:ea typeface="Roboto"/>
                  <a:cs typeface="Roboto"/>
                  <a:sym typeface="Roboto"/>
                </a:rPr>
                <a:t>known parameters. 99.9% accurate</a:t>
              </a:r>
              <a:endParaRPr sz="10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b="1" sz="10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3acc36f08ba_0_0"/>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Validation Plan</a:t>
            </a:r>
            <a:endParaRPr/>
          </a:p>
        </p:txBody>
      </p:sp>
      <p:sp>
        <p:nvSpPr>
          <p:cNvPr id="154" name="Google Shape;154;g3acc36f08ba_0_0"/>
          <p:cNvSpPr txBox="1"/>
          <p:nvPr>
            <p:ph idx="1" type="body"/>
          </p:nvPr>
        </p:nvSpPr>
        <p:spPr>
          <a:xfrm>
            <a:off x="457200" y="1536953"/>
            <a:ext cx="8229600" cy="3057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graphicFrame>
        <p:nvGraphicFramePr>
          <p:cNvPr id="155" name="Google Shape;155;g3acc36f08ba_0_0"/>
          <p:cNvGraphicFramePr/>
          <p:nvPr/>
        </p:nvGraphicFramePr>
        <p:xfrm>
          <a:off x="457200" y="1505675"/>
          <a:ext cx="3000000" cy="3000000"/>
        </p:xfrm>
        <a:graphic>
          <a:graphicData uri="http://schemas.openxmlformats.org/drawingml/2006/table">
            <a:tbl>
              <a:tblPr>
                <a:noFill/>
                <a:tableStyleId>{864801F1-8390-402A-8C8E-F22EC5828101}</a:tableStyleId>
              </a:tblPr>
              <a:tblGrid>
                <a:gridCol w="1735175"/>
                <a:gridCol w="493425"/>
                <a:gridCol w="526300"/>
                <a:gridCol w="5147950"/>
              </a:tblGrid>
              <a:tr h="293900">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MCU Bluetooth Communication</a:t>
                      </a:r>
                      <a:endParaRPr sz="1000">
                        <a:solidFill>
                          <a:srgbClr val="434343"/>
                        </a:solidFill>
                        <a:latin typeface="Roboto"/>
                        <a:ea typeface="Roboto"/>
                        <a:cs typeface="Roboto"/>
                        <a:sym typeface="Roboto"/>
                      </a:endParaRPr>
                    </a:p>
                  </a:txBody>
                  <a:tcPr marT="19050" marB="19050" marR="76200" marL="76200" anchor="ctr">
                    <a:lnL cap="flat" cmpd="sng" w="5950">
                      <a:solidFill>
                        <a:srgbClr val="000000"/>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0:0"/>
                      </a:ext>
                    </a:extLst>
                  </a:tcPr>
                </a:tc>
                <a:tc>
                  <a:txBody>
                    <a:bodyPr/>
                    <a:lstStyle/>
                    <a:p>
                      <a:pPr indent="0" lvl="0" marL="0" rtl="0" algn="l">
                        <a:lnSpc>
                          <a:spcPct val="115000"/>
                        </a:lnSpc>
                        <a:spcBef>
                          <a:spcPts val="0"/>
                        </a:spcBef>
                        <a:spcAft>
                          <a:spcPts val="0"/>
                        </a:spcAft>
                        <a:buNone/>
                      </a:pPr>
                      <a:r>
                        <a:rPr lang="en-US" sz="1000">
                          <a:solidFill>
                            <a:srgbClr val="005A55"/>
                          </a:solidFill>
                          <a:latin typeface="Roboto"/>
                          <a:ea typeface="Roboto"/>
                          <a:cs typeface="Roboto"/>
                          <a:sym typeface="Roboto"/>
                        </a:rPr>
                        <a:t>Completed</a:t>
                      </a:r>
                      <a:endParaRPr sz="1000">
                        <a:solidFill>
                          <a:srgbClr val="005A55"/>
                        </a:solidFill>
                        <a:latin typeface="Roboto"/>
                        <a:ea typeface="Roboto"/>
                        <a:cs typeface="Roboto"/>
                        <a:sym typeface="Roboto"/>
                      </a:endParaRPr>
                    </a:p>
                  </a:txBody>
                  <a:tcPr marT="19050" marB="19050" marR="28575" marL="28575" anchor="ctr">
                    <a:lnL cap="flat" cmpd="sng" w="5950">
                      <a:solidFill>
                        <a:srgbClr val="C9DAF8"/>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0:1"/>
                      </a:ext>
                    </a:extLst>
                  </a:tcPr>
                </a:tc>
                <a:tc>
                  <a:txBody>
                    <a:bodyPr/>
                    <a:lstStyle/>
                    <a:p>
                      <a:pPr indent="0" lvl="0" marL="0" rtl="0" algn="r">
                        <a:lnSpc>
                          <a:spcPct val="115000"/>
                        </a:lnSpc>
                        <a:spcBef>
                          <a:spcPts val="0"/>
                        </a:spcBef>
                        <a:spcAft>
                          <a:spcPts val="0"/>
                        </a:spcAft>
                        <a:buNone/>
                      </a:pPr>
                      <a:r>
                        <a:rPr lang="en-US" sz="1000">
                          <a:solidFill>
                            <a:srgbClr val="434343"/>
                          </a:solidFill>
                          <a:latin typeface="Roboto"/>
                          <a:ea typeface="Roboto"/>
                          <a:cs typeface="Roboto"/>
                          <a:sym typeface="Roboto"/>
                        </a:rPr>
                        <a:t>10/1/2025</a:t>
                      </a:r>
                      <a:endParaRPr sz="1000">
                        <a:solidFill>
                          <a:srgbClr val="434343"/>
                        </a:solidFill>
                        <a:latin typeface="Roboto"/>
                        <a:ea typeface="Roboto"/>
                        <a:cs typeface="Roboto"/>
                        <a:sym typeface="Roboto"/>
                      </a:endParaRPr>
                    </a:p>
                  </a:txBody>
                  <a:tcPr marT="19050" marB="19050" marR="76200" marL="76200" anchor="ctr">
                    <a:lnL cap="flat" cmpd="sng" w="5950">
                      <a:solidFill>
                        <a:srgbClr val="C9DAF8"/>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0:2"/>
                      </a:ext>
                    </a:extLst>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MCU Bluetooth communication established</a:t>
                      </a:r>
                      <a:endParaRPr sz="1000">
                        <a:solidFill>
                          <a:srgbClr val="434343"/>
                        </a:solidFill>
                        <a:latin typeface="Roboto"/>
                        <a:ea typeface="Roboto"/>
                        <a:cs typeface="Roboto"/>
                        <a:sym typeface="Roboto"/>
                      </a:endParaRPr>
                    </a:p>
                  </a:txBody>
                  <a:tcPr marT="19050" marB="19050" marR="76200" marL="76200" anchor="ctr">
                    <a:lnL cap="flat" cmpd="sng" w="5950">
                      <a:solidFill>
                        <a:srgbClr val="C9DAF8"/>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0:3"/>
                      </a:ext>
                    </a:extLst>
                  </a:tcPr>
                </a:tc>
              </a:tr>
              <a:tr h="293900">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MCU Receives &amp; Decodes Parameters</a:t>
                      </a:r>
                      <a:endParaRPr sz="1000">
                        <a:solidFill>
                          <a:srgbClr val="434343"/>
                        </a:solidFill>
                        <a:latin typeface="Roboto"/>
                        <a:ea typeface="Roboto"/>
                        <a:cs typeface="Roboto"/>
                        <a:sym typeface="Roboto"/>
                      </a:endParaRPr>
                    </a:p>
                  </a:txBody>
                  <a:tcPr marT="19050" marB="19050" marR="76200" marL="76200" anchor="ctr">
                    <a:lnL cap="flat" cmpd="sng" w="5950">
                      <a:solidFill>
                        <a:srgbClr val="000000"/>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1:0"/>
                      </a:ext>
                    </a:extLst>
                  </a:tcPr>
                </a:tc>
                <a:tc>
                  <a:txBody>
                    <a:bodyPr/>
                    <a:lstStyle/>
                    <a:p>
                      <a:pPr indent="0" lvl="0" marL="0" rtl="0" algn="l">
                        <a:lnSpc>
                          <a:spcPct val="115000"/>
                        </a:lnSpc>
                        <a:spcBef>
                          <a:spcPts val="0"/>
                        </a:spcBef>
                        <a:spcAft>
                          <a:spcPts val="0"/>
                        </a:spcAft>
                        <a:buNone/>
                      </a:pPr>
                      <a:r>
                        <a:rPr lang="en-US" sz="1000">
                          <a:solidFill>
                            <a:srgbClr val="005A55"/>
                          </a:solidFill>
                          <a:latin typeface="Roboto"/>
                          <a:ea typeface="Roboto"/>
                          <a:cs typeface="Roboto"/>
                          <a:sym typeface="Roboto"/>
                        </a:rPr>
                        <a:t>Completed</a:t>
                      </a:r>
                      <a:endParaRPr sz="1000">
                        <a:solidFill>
                          <a:srgbClr val="005A55"/>
                        </a:solidFill>
                        <a:latin typeface="Roboto"/>
                        <a:ea typeface="Roboto"/>
                        <a:cs typeface="Roboto"/>
                        <a:sym typeface="Roboto"/>
                      </a:endParaRPr>
                    </a:p>
                  </a:txBody>
                  <a:tcPr marT="19050" marB="19050" marR="28575" marL="28575" anchor="ctr">
                    <a:lnL cap="flat" cmpd="sng" w="5950">
                      <a:solidFill>
                        <a:srgbClr val="C9DAF8"/>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1:1"/>
                      </a:ext>
                    </a:extLst>
                  </a:tcPr>
                </a:tc>
                <a:tc>
                  <a:txBody>
                    <a:bodyPr/>
                    <a:lstStyle/>
                    <a:p>
                      <a:pPr indent="0" lvl="0" marL="0" rtl="0" algn="r">
                        <a:lnSpc>
                          <a:spcPct val="115000"/>
                        </a:lnSpc>
                        <a:spcBef>
                          <a:spcPts val="0"/>
                        </a:spcBef>
                        <a:spcAft>
                          <a:spcPts val="0"/>
                        </a:spcAft>
                        <a:buNone/>
                      </a:pPr>
                      <a:r>
                        <a:rPr lang="en-US" sz="1000">
                          <a:solidFill>
                            <a:srgbClr val="434343"/>
                          </a:solidFill>
                          <a:latin typeface="Roboto"/>
                          <a:ea typeface="Roboto"/>
                          <a:cs typeface="Roboto"/>
                          <a:sym typeface="Roboto"/>
                        </a:rPr>
                        <a:t>10/16/2025</a:t>
                      </a:r>
                      <a:endParaRPr sz="1000">
                        <a:solidFill>
                          <a:srgbClr val="434343"/>
                        </a:solidFill>
                        <a:latin typeface="Roboto"/>
                        <a:ea typeface="Roboto"/>
                        <a:cs typeface="Roboto"/>
                        <a:sym typeface="Roboto"/>
                      </a:endParaRPr>
                    </a:p>
                  </a:txBody>
                  <a:tcPr marT="19050" marB="19050" marR="76200" marL="76200" anchor="ctr">
                    <a:lnL cap="flat" cmpd="sng" w="5950">
                      <a:solidFill>
                        <a:srgbClr val="C9DAF8"/>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1:2"/>
                      </a:ext>
                    </a:extLst>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MCU correctly receives packets and decodes all fields (freq, amp, offset, phase, waveform) with 99.9% accurary.</a:t>
                      </a:r>
                      <a:endParaRPr sz="1000">
                        <a:solidFill>
                          <a:srgbClr val="434343"/>
                        </a:solidFill>
                        <a:latin typeface="Roboto"/>
                        <a:ea typeface="Roboto"/>
                        <a:cs typeface="Roboto"/>
                        <a:sym typeface="Roboto"/>
                      </a:endParaRPr>
                    </a:p>
                  </a:txBody>
                  <a:tcPr marT="19050" marB="19050" marR="76200" marL="76200" anchor="ctr">
                    <a:lnL cap="flat" cmpd="sng" w="5950">
                      <a:solidFill>
                        <a:srgbClr val="C9DAF8"/>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1:3"/>
                      </a:ext>
                    </a:extLst>
                  </a:tcPr>
                </a:tc>
              </a:tr>
              <a:tr h="293900">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LUT Computation</a:t>
                      </a:r>
                      <a:endParaRPr sz="1000">
                        <a:solidFill>
                          <a:srgbClr val="434343"/>
                        </a:solidFill>
                        <a:latin typeface="Roboto"/>
                        <a:ea typeface="Roboto"/>
                        <a:cs typeface="Roboto"/>
                        <a:sym typeface="Roboto"/>
                      </a:endParaRPr>
                    </a:p>
                  </a:txBody>
                  <a:tcPr marT="19050" marB="19050" marR="76200" marL="76200" anchor="ctr">
                    <a:lnL cap="flat" cmpd="sng" w="5950">
                      <a:solidFill>
                        <a:srgbClr val="000000"/>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2:0"/>
                      </a:ext>
                    </a:extLst>
                  </a:tcPr>
                </a:tc>
                <a:tc>
                  <a:txBody>
                    <a:bodyPr/>
                    <a:lstStyle/>
                    <a:p>
                      <a:pPr indent="0" lvl="0" marL="0" rtl="0" algn="l">
                        <a:lnSpc>
                          <a:spcPct val="115000"/>
                        </a:lnSpc>
                        <a:spcBef>
                          <a:spcPts val="0"/>
                        </a:spcBef>
                        <a:spcAft>
                          <a:spcPts val="0"/>
                        </a:spcAft>
                        <a:buNone/>
                      </a:pPr>
                      <a:r>
                        <a:rPr lang="en-US" sz="1000">
                          <a:solidFill>
                            <a:srgbClr val="005A55"/>
                          </a:solidFill>
                          <a:latin typeface="Roboto"/>
                          <a:ea typeface="Roboto"/>
                          <a:cs typeface="Roboto"/>
                          <a:sym typeface="Roboto"/>
                        </a:rPr>
                        <a:t>Completed</a:t>
                      </a:r>
                      <a:endParaRPr sz="1000">
                        <a:solidFill>
                          <a:srgbClr val="005A55"/>
                        </a:solidFill>
                        <a:latin typeface="Roboto"/>
                        <a:ea typeface="Roboto"/>
                        <a:cs typeface="Roboto"/>
                        <a:sym typeface="Roboto"/>
                      </a:endParaRPr>
                    </a:p>
                  </a:txBody>
                  <a:tcPr marT="19050" marB="19050" marR="28575" marL="28575" anchor="ctr">
                    <a:lnL cap="flat" cmpd="sng" w="5950">
                      <a:solidFill>
                        <a:srgbClr val="C9DAF8"/>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2:1"/>
                      </a:ext>
                    </a:extLst>
                  </a:tcPr>
                </a:tc>
                <a:tc>
                  <a:txBody>
                    <a:bodyPr/>
                    <a:lstStyle/>
                    <a:p>
                      <a:pPr indent="0" lvl="0" marL="0" rtl="0" algn="r">
                        <a:lnSpc>
                          <a:spcPct val="115000"/>
                        </a:lnSpc>
                        <a:spcBef>
                          <a:spcPts val="0"/>
                        </a:spcBef>
                        <a:spcAft>
                          <a:spcPts val="0"/>
                        </a:spcAft>
                        <a:buNone/>
                      </a:pPr>
                      <a:r>
                        <a:rPr lang="en-US" sz="1000">
                          <a:solidFill>
                            <a:srgbClr val="434343"/>
                          </a:solidFill>
                          <a:latin typeface="Roboto"/>
                          <a:ea typeface="Roboto"/>
                          <a:cs typeface="Roboto"/>
                          <a:sym typeface="Roboto"/>
                        </a:rPr>
                        <a:t>10/16/2025</a:t>
                      </a:r>
                      <a:endParaRPr sz="1000">
                        <a:solidFill>
                          <a:srgbClr val="434343"/>
                        </a:solidFill>
                        <a:latin typeface="Roboto"/>
                        <a:ea typeface="Roboto"/>
                        <a:cs typeface="Roboto"/>
                        <a:sym typeface="Roboto"/>
                      </a:endParaRPr>
                    </a:p>
                  </a:txBody>
                  <a:tcPr marT="19050" marB="19050" marR="76200" marL="76200" anchor="ctr">
                    <a:lnL cap="flat" cmpd="sng" w="5950">
                      <a:solidFill>
                        <a:srgbClr val="C9DAF8"/>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2:2"/>
                      </a:ext>
                    </a:extLst>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MCU LUT development.</a:t>
                      </a:r>
                      <a:endParaRPr sz="1000">
                        <a:solidFill>
                          <a:srgbClr val="434343"/>
                        </a:solidFill>
                        <a:latin typeface="Roboto"/>
                        <a:ea typeface="Roboto"/>
                        <a:cs typeface="Roboto"/>
                        <a:sym typeface="Roboto"/>
                      </a:endParaRPr>
                    </a:p>
                  </a:txBody>
                  <a:tcPr marT="19050" marB="19050" marR="76200" marL="76200" anchor="ctr">
                    <a:lnL cap="flat" cmpd="sng" w="5950">
                      <a:solidFill>
                        <a:srgbClr val="C9DAF8"/>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2:3"/>
                      </a:ext>
                    </a:extLst>
                  </a:tcPr>
                </a:tc>
              </a:tr>
              <a:tr h="293900">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LUT Verification</a:t>
                      </a:r>
                      <a:endParaRPr sz="1000">
                        <a:solidFill>
                          <a:srgbClr val="434343"/>
                        </a:solidFill>
                        <a:latin typeface="Roboto"/>
                        <a:ea typeface="Roboto"/>
                        <a:cs typeface="Roboto"/>
                        <a:sym typeface="Roboto"/>
                      </a:endParaRPr>
                    </a:p>
                  </a:txBody>
                  <a:tcPr marT="19050" marB="19050" marR="76200" marL="76200" anchor="ctr">
                    <a:lnL cap="flat" cmpd="sng" w="5950">
                      <a:solidFill>
                        <a:srgbClr val="000000"/>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3:0"/>
                      </a:ext>
                    </a:extLst>
                  </a:tcPr>
                </a:tc>
                <a:tc>
                  <a:txBody>
                    <a:bodyPr/>
                    <a:lstStyle/>
                    <a:p>
                      <a:pPr indent="0" lvl="0" marL="0" rtl="0" algn="l">
                        <a:lnSpc>
                          <a:spcPct val="115000"/>
                        </a:lnSpc>
                        <a:spcBef>
                          <a:spcPts val="0"/>
                        </a:spcBef>
                        <a:spcAft>
                          <a:spcPts val="0"/>
                        </a:spcAft>
                        <a:buNone/>
                      </a:pPr>
                      <a:r>
                        <a:rPr lang="en-US" sz="1000">
                          <a:solidFill>
                            <a:srgbClr val="005A55"/>
                          </a:solidFill>
                          <a:latin typeface="Roboto"/>
                          <a:ea typeface="Roboto"/>
                          <a:cs typeface="Roboto"/>
                          <a:sym typeface="Roboto"/>
                        </a:rPr>
                        <a:t>Completed</a:t>
                      </a:r>
                      <a:endParaRPr sz="1000">
                        <a:solidFill>
                          <a:srgbClr val="005A55"/>
                        </a:solidFill>
                        <a:latin typeface="Roboto"/>
                        <a:ea typeface="Roboto"/>
                        <a:cs typeface="Roboto"/>
                        <a:sym typeface="Roboto"/>
                      </a:endParaRPr>
                    </a:p>
                  </a:txBody>
                  <a:tcPr marT="19050" marB="19050" marR="28575" marL="28575" anchor="ctr">
                    <a:lnL cap="flat" cmpd="sng" w="5950">
                      <a:solidFill>
                        <a:srgbClr val="C9DAF8"/>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3:1"/>
                      </a:ext>
                    </a:extLst>
                  </a:tcPr>
                </a:tc>
                <a:tc>
                  <a:txBody>
                    <a:bodyPr/>
                    <a:lstStyle/>
                    <a:p>
                      <a:pPr indent="0" lvl="0" marL="0" rtl="0" algn="r">
                        <a:lnSpc>
                          <a:spcPct val="115000"/>
                        </a:lnSpc>
                        <a:spcBef>
                          <a:spcPts val="0"/>
                        </a:spcBef>
                        <a:spcAft>
                          <a:spcPts val="0"/>
                        </a:spcAft>
                        <a:buNone/>
                      </a:pPr>
                      <a:r>
                        <a:rPr lang="en-US" sz="1000">
                          <a:solidFill>
                            <a:srgbClr val="434343"/>
                          </a:solidFill>
                          <a:latin typeface="Roboto"/>
                          <a:ea typeface="Roboto"/>
                          <a:cs typeface="Roboto"/>
                          <a:sym typeface="Roboto"/>
                        </a:rPr>
                        <a:t>10/23/2025</a:t>
                      </a:r>
                      <a:endParaRPr sz="1000">
                        <a:solidFill>
                          <a:srgbClr val="434343"/>
                        </a:solidFill>
                        <a:latin typeface="Roboto"/>
                        <a:ea typeface="Roboto"/>
                        <a:cs typeface="Roboto"/>
                        <a:sym typeface="Roboto"/>
                      </a:endParaRPr>
                    </a:p>
                  </a:txBody>
                  <a:tcPr marT="19050" marB="19050" marR="76200" marL="76200" anchor="ctr">
                    <a:lnL cap="flat" cmpd="sng" w="5950">
                      <a:solidFill>
                        <a:srgbClr val="C9DAF8"/>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3:2"/>
                      </a:ext>
                    </a:extLst>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MCU correctly computes LUT from waveform parameters with 99.9% accuracy</a:t>
                      </a:r>
                      <a:endParaRPr sz="1000">
                        <a:solidFill>
                          <a:srgbClr val="434343"/>
                        </a:solidFill>
                        <a:latin typeface="Roboto"/>
                        <a:ea typeface="Roboto"/>
                        <a:cs typeface="Roboto"/>
                        <a:sym typeface="Roboto"/>
                      </a:endParaRPr>
                    </a:p>
                  </a:txBody>
                  <a:tcPr marT="19050" marB="19050" marR="76200" marL="76200" anchor="ctr">
                    <a:lnL cap="flat" cmpd="sng" w="5950">
                      <a:solidFill>
                        <a:srgbClr val="C9DAF8"/>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3:3"/>
                      </a:ext>
                    </a:extLst>
                  </a:tcPr>
                </a:tc>
              </a:tr>
              <a:tr h="293900">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DAC Static Output Test</a:t>
                      </a:r>
                      <a:endParaRPr sz="1000">
                        <a:solidFill>
                          <a:srgbClr val="434343"/>
                        </a:solidFill>
                        <a:latin typeface="Roboto"/>
                        <a:ea typeface="Roboto"/>
                        <a:cs typeface="Roboto"/>
                        <a:sym typeface="Roboto"/>
                      </a:endParaRPr>
                    </a:p>
                  </a:txBody>
                  <a:tcPr marT="19050" marB="19050" marR="76200" marL="76200" anchor="ctr">
                    <a:lnL cap="flat" cmpd="sng" w="5950">
                      <a:solidFill>
                        <a:srgbClr val="000000"/>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4:0"/>
                      </a:ext>
                    </a:extLst>
                  </a:tcPr>
                </a:tc>
                <a:tc>
                  <a:txBody>
                    <a:bodyPr/>
                    <a:lstStyle/>
                    <a:p>
                      <a:pPr indent="0" lvl="0" marL="0" rtl="0" algn="l">
                        <a:lnSpc>
                          <a:spcPct val="115000"/>
                        </a:lnSpc>
                        <a:spcBef>
                          <a:spcPts val="0"/>
                        </a:spcBef>
                        <a:spcAft>
                          <a:spcPts val="0"/>
                        </a:spcAft>
                        <a:buNone/>
                      </a:pPr>
                      <a:r>
                        <a:rPr lang="en-US" sz="1000">
                          <a:solidFill>
                            <a:srgbClr val="005A55"/>
                          </a:solidFill>
                          <a:latin typeface="Roboto"/>
                          <a:ea typeface="Roboto"/>
                          <a:cs typeface="Roboto"/>
                          <a:sym typeface="Roboto"/>
                        </a:rPr>
                        <a:t>Completed</a:t>
                      </a:r>
                      <a:endParaRPr sz="1000">
                        <a:solidFill>
                          <a:srgbClr val="005A55"/>
                        </a:solidFill>
                        <a:latin typeface="Roboto"/>
                        <a:ea typeface="Roboto"/>
                        <a:cs typeface="Roboto"/>
                        <a:sym typeface="Roboto"/>
                      </a:endParaRPr>
                    </a:p>
                  </a:txBody>
                  <a:tcPr marT="19050" marB="19050" marR="28575" marL="28575" anchor="ctr">
                    <a:lnL cap="flat" cmpd="sng" w="5950">
                      <a:solidFill>
                        <a:srgbClr val="C9DAF8"/>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4:1"/>
                      </a:ext>
                    </a:extLst>
                  </a:tcPr>
                </a:tc>
                <a:tc>
                  <a:txBody>
                    <a:bodyPr/>
                    <a:lstStyle/>
                    <a:p>
                      <a:pPr indent="0" lvl="0" marL="0" rtl="0" algn="r">
                        <a:lnSpc>
                          <a:spcPct val="115000"/>
                        </a:lnSpc>
                        <a:spcBef>
                          <a:spcPts val="0"/>
                        </a:spcBef>
                        <a:spcAft>
                          <a:spcPts val="0"/>
                        </a:spcAft>
                        <a:buNone/>
                      </a:pPr>
                      <a:r>
                        <a:rPr lang="en-US" sz="1000">
                          <a:solidFill>
                            <a:srgbClr val="434343"/>
                          </a:solidFill>
                          <a:latin typeface="Roboto"/>
                          <a:ea typeface="Roboto"/>
                          <a:cs typeface="Roboto"/>
                          <a:sym typeface="Roboto"/>
                        </a:rPr>
                        <a:t>11/2/2025</a:t>
                      </a:r>
                      <a:endParaRPr sz="1000">
                        <a:solidFill>
                          <a:srgbClr val="434343"/>
                        </a:solidFill>
                        <a:latin typeface="Roboto"/>
                        <a:ea typeface="Roboto"/>
                        <a:cs typeface="Roboto"/>
                        <a:sym typeface="Roboto"/>
                      </a:endParaRPr>
                    </a:p>
                  </a:txBody>
                  <a:tcPr marT="19050" marB="19050" marR="76200" marL="76200" anchor="ctr">
                    <a:lnL cap="flat" cmpd="sng" w="5950">
                      <a:solidFill>
                        <a:srgbClr val="C9DAF8"/>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4:2"/>
                      </a:ext>
                    </a:extLst>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Write fixed codes (0x0000, 0x8000, 0xFFFF) to DAC. Output is within plus or minus 1% of expected output</a:t>
                      </a:r>
                      <a:endParaRPr sz="1000">
                        <a:solidFill>
                          <a:srgbClr val="434343"/>
                        </a:solidFill>
                        <a:latin typeface="Roboto"/>
                        <a:ea typeface="Roboto"/>
                        <a:cs typeface="Roboto"/>
                        <a:sym typeface="Roboto"/>
                      </a:endParaRPr>
                    </a:p>
                  </a:txBody>
                  <a:tcPr marT="19050" marB="19050" marR="76200" marL="76200" anchor="ctr">
                    <a:lnL cap="flat" cmpd="sng" w="5950">
                      <a:solidFill>
                        <a:srgbClr val="C9DAF8"/>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4:3"/>
                      </a:ext>
                    </a:extLst>
                  </a:tcPr>
                </a:tc>
              </a:tr>
              <a:tr h="293900">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MCU LUT Streaming SPI</a:t>
                      </a:r>
                      <a:endParaRPr sz="1000">
                        <a:solidFill>
                          <a:srgbClr val="434343"/>
                        </a:solidFill>
                        <a:latin typeface="Roboto"/>
                        <a:ea typeface="Roboto"/>
                        <a:cs typeface="Roboto"/>
                        <a:sym typeface="Roboto"/>
                      </a:endParaRPr>
                    </a:p>
                  </a:txBody>
                  <a:tcPr marT="19050" marB="19050" marR="76200" marL="76200" anchor="ctr">
                    <a:lnL cap="flat" cmpd="sng" w="5950">
                      <a:solidFill>
                        <a:srgbClr val="000000"/>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5:0"/>
                      </a:ext>
                    </a:extLst>
                  </a:tcPr>
                </a:tc>
                <a:tc>
                  <a:txBody>
                    <a:bodyPr/>
                    <a:lstStyle/>
                    <a:p>
                      <a:pPr indent="0" lvl="0" marL="0" rtl="0" algn="l">
                        <a:lnSpc>
                          <a:spcPct val="115000"/>
                        </a:lnSpc>
                        <a:spcBef>
                          <a:spcPts val="0"/>
                        </a:spcBef>
                        <a:spcAft>
                          <a:spcPts val="0"/>
                        </a:spcAft>
                        <a:buNone/>
                      </a:pPr>
                      <a:r>
                        <a:rPr lang="en-US" sz="1000">
                          <a:solidFill>
                            <a:srgbClr val="005A55"/>
                          </a:solidFill>
                          <a:latin typeface="Roboto"/>
                          <a:ea typeface="Roboto"/>
                          <a:cs typeface="Roboto"/>
                          <a:sym typeface="Roboto"/>
                        </a:rPr>
                        <a:t>Completed</a:t>
                      </a:r>
                      <a:endParaRPr sz="1000">
                        <a:solidFill>
                          <a:srgbClr val="005A55"/>
                        </a:solidFill>
                        <a:latin typeface="Roboto"/>
                        <a:ea typeface="Roboto"/>
                        <a:cs typeface="Roboto"/>
                        <a:sym typeface="Roboto"/>
                      </a:endParaRPr>
                    </a:p>
                  </a:txBody>
                  <a:tcPr marT="19050" marB="19050" marR="28575" marL="28575" anchor="ctr">
                    <a:lnL cap="flat" cmpd="sng" w="5950">
                      <a:solidFill>
                        <a:srgbClr val="C9DAF8"/>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5:1"/>
                      </a:ext>
                    </a:extLst>
                  </a:tcPr>
                </a:tc>
                <a:tc>
                  <a:txBody>
                    <a:bodyPr/>
                    <a:lstStyle/>
                    <a:p>
                      <a:pPr indent="0" lvl="0" marL="0" rtl="0" algn="r">
                        <a:lnSpc>
                          <a:spcPct val="115000"/>
                        </a:lnSpc>
                        <a:spcBef>
                          <a:spcPts val="0"/>
                        </a:spcBef>
                        <a:spcAft>
                          <a:spcPts val="0"/>
                        </a:spcAft>
                        <a:buNone/>
                      </a:pPr>
                      <a:r>
                        <a:rPr lang="en-US" sz="1000">
                          <a:solidFill>
                            <a:srgbClr val="434343"/>
                          </a:solidFill>
                          <a:latin typeface="Roboto"/>
                          <a:ea typeface="Roboto"/>
                          <a:cs typeface="Roboto"/>
                          <a:sym typeface="Roboto"/>
                        </a:rPr>
                        <a:t>11/9/2025</a:t>
                      </a:r>
                      <a:endParaRPr sz="1000">
                        <a:solidFill>
                          <a:srgbClr val="434343"/>
                        </a:solidFill>
                        <a:latin typeface="Roboto"/>
                        <a:ea typeface="Roboto"/>
                        <a:cs typeface="Roboto"/>
                        <a:sym typeface="Roboto"/>
                      </a:endParaRPr>
                    </a:p>
                  </a:txBody>
                  <a:tcPr marT="19050" marB="19050" marR="76200" marL="76200" anchor="ctr">
                    <a:lnL cap="flat" cmpd="sng" w="5950">
                      <a:solidFill>
                        <a:srgbClr val="C9DAF8"/>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5:2"/>
                      </a:ext>
                    </a:extLst>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MCU streams LUT to logic analyzer via SPI correctly with 99.9% accuracry</a:t>
                      </a:r>
                      <a:endParaRPr sz="1000">
                        <a:solidFill>
                          <a:srgbClr val="434343"/>
                        </a:solidFill>
                        <a:latin typeface="Roboto"/>
                        <a:ea typeface="Roboto"/>
                        <a:cs typeface="Roboto"/>
                        <a:sym typeface="Roboto"/>
                      </a:endParaRPr>
                    </a:p>
                  </a:txBody>
                  <a:tcPr marT="19050" marB="19050" marR="76200" marL="76200" anchor="ctr">
                    <a:lnL cap="flat" cmpd="sng" w="5950">
                      <a:solidFill>
                        <a:srgbClr val="C9DAF8"/>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C9DAF8"/>
                      </a:solidFill>
                      <a:prstDash val="solid"/>
                      <a:round/>
                      <a:headEnd len="sm" w="sm" type="none"/>
                      <a:tailEnd len="sm" w="sm" type="none"/>
                    </a:lnB>
                    <a:solidFill>
                      <a:srgbClr val="C9DAF8"/>
                    </a:solidFill>
                    <a:extLst>
                      <a:ext uri="http://customooxmlschemas.google.com/">
                        <go:slidesCustomData xmlns:go="http://customooxmlschemas.google.com/" cellId="155:5:3"/>
                      </a:ext>
                    </a:extLst>
                  </a:tcPr>
                </a:tc>
              </a:tr>
              <a:tr h="293900">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End-to-End Subsystem Demo ready</a:t>
                      </a:r>
                      <a:endParaRPr sz="1000">
                        <a:solidFill>
                          <a:srgbClr val="434343"/>
                        </a:solidFill>
                        <a:latin typeface="Roboto"/>
                        <a:ea typeface="Roboto"/>
                        <a:cs typeface="Roboto"/>
                        <a:sym typeface="Roboto"/>
                      </a:endParaRPr>
                    </a:p>
                  </a:txBody>
                  <a:tcPr marT="19050" marB="19050" marR="76200" marL="76200" anchor="ctr">
                    <a:lnL cap="flat" cmpd="sng" w="5950">
                      <a:solidFill>
                        <a:srgbClr val="000000"/>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D9D2E9"/>
                      </a:solidFill>
                      <a:prstDash val="solid"/>
                      <a:round/>
                      <a:headEnd len="sm" w="sm" type="none"/>
                      <a:tailEnd len="sm" w="sm" type="none"/>
                    </a:lnB>
                    <a:solidFill>
                      <a:srgbClr val="C9DAF8"/>
                    </a:solidFill>
                    <a:extLst>
                      <a:ext uri="http://customooxmlschemas.google.com/">
                        <go:slidesCustomData xmlns:go="http://customooxmlschemas.google.com/" cellId="155:6:0"/>
                      </a:ext>
                    </a:extLst>
                  </a:tcPr>
                </a:tc>
                <a:tc>
                  <a:txBody>
                    <a:bodyPr/>
                    <a:lstStyle/>
                    <a:p>
                      <a:pPr indent="0" lvl="0" marL="0" rtl="0" algn="l">
                        <a:lnSpc>
                          <a:spcPct val="115000"/>
                        </a:lnSpc>
                        <a:spcBef>
                          <a:spcPts val="0"/>
                        </a:spcBef>
                        <a:spcAft>
                          <a:spcPts val="0"/>
                        </a:spcAft>
                        <a:buNone/>
                      </a:pPr>
                      <a:r>
                        <a:rPr lang="en-US" sz="1000">
                          <a:solidFill>
                            <a:srgbClr val="005A55"/>
                          </a:solidFill>
                          <a:latin typeface="Roboto"/>
                          <a:ea typeface="Roboto"/>
                          <a:cs typeface="Roboto"/>
                          <a:sym typeface="Roboto"/>
                        </a:rPr>
                        <a:t>Completed</a:t>
                      </a:r>
                      <a:endParaRPr sz="1000">
                        <a:solidFill>
                          <a:srgbClr val="005A55"/>
                        </a:solidFill>
                        <a:latin typeface="Roboto"/>
                        <a:ea typeface="Roboto"/>
                        <a:cs typeface="Roboto"/>
                        <a:sym typeface="Roboto"/>
                      </a:endParaRPr>
                    </a:p>
                  </a:txBody>
                  <a:tcPr marT="19050" marB="19050" marR="28575" marL="28575" anchor="ctr">
                    <a:lnL cap="flat" cmpd="sng" w="5950">
                      <a:solidFill>
                        <a:srgbClr val="C9DAF8"/>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D9D2E9"/>
                      </a:solidFill>
                      <a:prstDash val="solid"/>
                      <a:round/>
                      <a:headEnd len="sm" w="sm" type="none"/>
                      <a:tailEnd len="sm" w="sm" type="none"/>
                    </a:lnB>
                    <a:solidFill>
                      <a:srgbClr val="C9DAF8"/>
                    </a:solidFill>
                    <a:extLst>
                      <a:ext uri="http://customooxmlschemas.google.com/">
                        <go:slidesCustomData xmlns:go="http://customooxmlschemas.google.com/" cellId="155:6:1"/>
                      </a:ext>
                    </a:extLst>
                  </a:tcPr>
                </a:tc>
                <a:tc>
                  <a:txBody>
                    <a:bodyPr/>
                    <a:lstStyle/>
                    <a:p>
                      <a:pPr indent="0" lvl="0" marL="0" rtl="0" algn="r">
                        <a:lnSpc>
                          <a:spcPct val="115000"/>
                        </a:lnSpc>
                        <a:spcBef>
                          <a:spcPts val="0"/>
                        </a:spcBef>
                        <a:spcAft>
                          <a:spcPts val="0"/>
                        </a:spcAft>
                        <a:buNone/>
                      </a:pPr>
                      <a:r>
                        <a:rPr lang="en-US" sz="1000">
                          <a:solidFill>
                            <a:srgbClr val="434343"/>
                          </a:solidFill>
                          <a:latin typeface="Roboto"/>
                          <a:ea typeface="Roboto"/>
                          <a:cs typeface="Roboto"/>
                          <a:sym typeface="Roboto"/>
                        </a:rPr>
                        <a:t>11/30/2025</a:t>
                      </a:r>
                      <a:endParaRPr sz="1000">
                        <a:solidFill>
                          <a:srgbClr val="434343"/>
                        </a:solidFill>
                        <a:latin typeface="Roboto"/>
                        <a:ea typeface="Roboto"/>
                        <a:cs typeface="Roboto"/>
                        <a:sym typeface="Roboto"/>
                      </a:endParaRPr>
                    </a:p>
                  </a:txBody>
                  <a:tcPr marT="19050" marB="19050" marR="76200" marL="76200" anchor="ctr">
                    <a:lnL cap="flat" cmpd="sng" w="5950">
                      <a:solidFill>
                        <a:srgbClr val="C9DAF8"/>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D9D2E9"/>
                      </a:solidFill>
                      <a:prstDash val="solid"/>
                      <a:round/>
                      <a:headEnd len="sm" w="sm" type="none"/>
                      <a:tailEnd len="sm" w="sm" type="none"/>
                    </a:lnB>
                    <a:solidFill>
                      <a:srgbClr val="C9DAF8"/>
                    </a:solidFill>
                    <a:extLst>
                      <a:ext uri="http://customooxmlschemas.google.com/">
                        <go:slidesCustomData xmlns:go="http://customooxmlschemas.google.com/" cellId="155:6:2"/>
                      </a:ext>
                    </a:extLst>
                  </a:tcPr>
                </a:tc>
                <a:tc>
                  <a:txBody>
                    <a:bodyPr/>
                    <a:lstStyle/>
                    <a:p>
                      <a:pPr indent="0" lvl="0" marL="0" rtl="0" algn="l">
                        <a:lnSpc>
                          <a:spcPct val="115000"/>
                        </a:lnSpc>
                        <a:spcBef>
                          <a:spcPts val="0"/>
                        </a:spcBef>
                        <a:spcAft>
                          <a:spcPts val="0"/>
                        </a:spcAft>
                        <a:buNone/>
                      </a:pPr>
                      <a:r>
                        <a:rPr lang="en-US" sz="1000">
                          <a:solidFill>
                            <a:srgbClr val="434343"/>
                          </a:solidFill>
                          <a:latin typeface="Roboto"/>
                          <a:ea typeface="Roboto"/>
                          <a:cs typeface="Roboto"/>
                          <a:sym typeface="Roboto"/>
                        </a:rPr>
                        <a:t>Full chain demo: Packet sent → MCU decodes &amp; streams LUT. DAC outputs correctly</a:t>
                      </a:r>
                      <a:endParaRPr sz="1000">
                        <a:solidFill>
                          <a:srgbClr val="434343"/>
                        </a:solidFill>
                        <a:latin typeface="Roboto"/>
                        <a:ea typeface="Roboto"/>
                        <a:cs typeface="Roboto"/>
                        <a:sym typeface="Roboto"/>
                      </a:endParaRPr>
                    </a:p>
                  </a:txBody>
                  <a:tcPr marT="19050" marB="19050" marR="76200" marL="76200" anchor="ctr">
                    <a:lnL cap="flat" cmpd="sng" w="5950">
                      <a:solidFill>
                        <a:srgbClr val="C9DAF8"/>
                      </a:solidFill>
                      <a:prstDash val="solid"/>
                      <a:round/>
                      <a:headEnd len="sm" w="sm" type="none"/>
                      <a:tailEnd len="sm" w="sm" type="none"/>
                    </a:lnL>
                    <a:lnR cap="flat" cmpd="sng" w="5950">
                      <a:solidFill>
                        <a:srgbClr val="C9DAF8"/>
                      </a:solidFill>
                      <a:prstDash val="solid"/>
                      <a:round/>
                      <a:headEnd len="sm" w="sm" type="none"/>
                      <a:tailEnd len="sm" w="sm" type="none"/>
                    </a:lnR>
                    <a:lnT cap="flat" cmpd="sng" w="5950">
                      <a:solidFill>
                        <a:srgbClr val="C9DAF8"/>
                      </a:solidFill>
                      <a:prstDash val="solid"/>
                      <a:round/>
                      <a:headEnd len="sm" w="sm" type="none"/>
                      <a:tailEnd len="sm" w="sm" type="none"/>
                    </a:lnT>
                    <a:lnB cap="flat" cmpd="sng" w="5950">
                      <a:solidFill>
                        <a:srgbClr val="D9D2E9"/>
                      </a:solidFill>
                      <a:prstDash val="solid"/>
                      <a:round/>
                      <a:headEnd len="sm" w="sm" type="none"/>
                      <a:tailEnd len="sm" w="sm" type="none"/>
                    </a:lnB>
                    <a:solidFill>
                      <a:srgbClr val="C9DAF8"/>
                    </a:solidFill>
                    <a:extLst>
                      <a:ext uri="http://customooxmlschemas.google.com/">
                        <go:slidesCustomData xmlns:go="http://customooxmlschemas.google.com/" cellId="155:6:3"/>
                      </a:ext>
                    </a:extLst>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390e4e5616c_0_29"/>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MCU Design Accomplishments</a:t>
            </a:r>
            <a:endParaRPr/>
          </a:p>
        </p:txBody>
      </p:sp>
      <p:pic>
        <p:nvPicPr>
          <p:cNvPr id="161" name="Google Shape;161;g390e4e5616c_0_29" title="waveform_codes.png"/>
          <p:cNvPicPr preferRelativeResize="0"/>
          <p:nvPr/>
        </p:nvPicPr>
        <p:blipFill>
          <a:blip r:embed="rId3">
            <a:alphaModFix/>
          </a:blip>
          <a:stretch>
            <a:fillRect/>
          </a:stretch>
        </p:blipFill>
        <p:spPr>
          <a:xfrm>
            <a:off x="4319139" y="1341100"/>
            <a:ext cx="4697035" cy="3606550"/>
          </a:xfrm>
          <a:prstGeom prst="rect">
            <a:avLst/>
          </a:prstGeom>
          <a:noFill/>
          <a:ln>
            <a:noFill/>
          </a:ln>
        </p:spPr>
      </p:pic>
      <p:pic>
        <p:nvPicPr>
          <p:cNvPr id="162" name="Google Shape;162;g390e4e5616c_0_29" title="IMG_8919.jpg"/>
          <p:cNvPicPr preferRelativeResize="0"/>
          <p:nvPr/>
        </p:nvPicPr>
        <p:blipFill rotWithShape="1">
          <a:blip r:embed="rId4">
            <a:alphaModFix/>
          </a:blip>
          <a:srcRect b="24330" l="0" r="0" t="33096"/>
          <a:stretch/>
        </p:blipFill>
        <p:spPr>
          <a:xfrm>
            <a:off x="168475" y="2000875"/>
            <a:ext cx="3857626" cy="2189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Brian Gardner</dc:creator>
</cp:coreProperties>
</file>